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7" r:id="rId5"/>
    <p:sldId id="278"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62" r:id="rId22"/>
    <p:sldId id="263" r:id="rId23"/>
    <p:sldId id="258" r:id="rId24"/>
    <p:sldId id="259" r:id="rId25"/>
    <p:sldId id="260"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3"/>
    <p:restoredTop sz="94694"/>
  </p:normalViewPr>
  <p:slideViewPr>
    <p:cSldViewPr snapToGrid="0">
      <p:cViewPr varScale="1">
        <p:scale>
          <a:sx n="103" d="100"/>
          <a:sy n="103" d="100"/>
        </p:scale>
        <p:origin x="12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64371-9FB1-294D-9B4D-A1F748A4C5AF}" type="datetimeFigureOut">
              <a:rPr lang="en-GB" smtClean="0"/>
              <a:t>25/05/2026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B5BAF4-34B2-7B46-9C9C-5DB5EDDA1093}" type="slidenum">
              <a:rPr lang="en-GB" smtClean="0"/>
              <a:t>‹#›</a:t>
            </a:fld>
            <a:endParaRPr lang="en-GB"/>
          </a:p>
        </p:txBody>
      </p:sp>
    </p:spTree>
    <p:extLst>
      <p:ext uri="{BB962C8B-B14F-4D97-AF65-F5344CB8AC3E}">
        <p14:creationId xmlns:p14="http://schemas.microsoft.com/office/powerpoint/2010/main" val="303942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72AA0D-EC95-E4FF-1009-CBDCBBE1FA33}"/>
              </a:ext>
            </a:extLst>
          </p:cNvPr>
          <p:cNvSpPr>
            <a:spLocks noGrp="1"/>
          </p:cNvSpPr>
          <p:nvPr>
            <p:ph type="ctrTitle" hasCustomPrompt="1"/>
          </p:nvPr>
        </p:nvSpPr>
        <p:spPr>
          <a:xfrm>
            <a:off x="622126" y="2220686"/>
            <a:ext cx="7200000" cy="1799916"/>
          </a:xfrm>
        </p:spPr>
        <p:txBody>
          <a:bodyPr lIns="0" tIns="54000" rIns="0" bIns="54000" anchor="b">
            <a:normAutofit/>
          </a:bodyPr>
          <a:lstStyle>
            <a:lvl1pPr algn="l">
              <a:defRPr sz="4800" b="1">
                <a:solidFill>
                  <a:schemeClr val="accent2"/>
                </a:solidFill>
              </a:defRPr>
            </a:lvl1pPr>
          </a:lstStyle>
          <a:p>
            <a:r>
              <a:rPr lang="fr-FR" dirty="0"/>
              <a:t>Click to </a:t>
            </a:r>
            <a:r>
              <a:rPr lang="fr-FR" dirty="0" err="1"/>
              <a:t>add</a:t>
            </a:r>
            <a:r>
              <a:rPr lang="fr-FR" dirty="0"/>
              <a:t> </a:t>
            </a:r>
            <a:r>
              <a:rPr lang="fr-FR" dirty="0" err="1"/>
              <a:t>title</a:t>
            </a:r>
            <a:endParaRPr lang="en-GB" dirty="0"/>
          </a:p>
        </p:txBody>
      </p:sp>
      <p:sp>
        <p:nvSpPr>
          <p:cNvPr id="3" name="Sous-titre 2">
            <a:extLst>
              <a:ext uri="{FF2B5EF4-FFF2-40B4-BE49-F238E27FC236}">
                <a16:creationId xmlns:a16="http://schemas.microsoft.com/office/drawing/2014/main" id="{89E35518-5C7D-AAD0-F08B-5672B17304AB}"/>
              </a:ext>
            </a:extLst>
          </p:cNvPr>
          <p:cNvSpPr>
            <a:spLocks noGrp="1"/>
          </p:cNvSpPr>
          <p:nvPr>
            <p:ph type="subTitle" idx="1" hasCustomPrompt="1"/>
          </p:nvPr>
        </p:nvSpPr>
        <p:spPr>
          <a:xfrm>
            <a:off x="622126" y="4112677"/>
            <a:ext cx="7200000" cy="1655762"/>
          </a:xfrm>
        </p:spPr>
        <p:txBody>
          <a:bodyPr lIns="0" tIns="54000" rIns="0" bIns="5400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Click to </a:t>
            </a:r>
            <a:r>
              <a:rPr lang="fr-FR" dirty="0" err="1"/>
              <a:t>add</a:t>
            </a:r>
            <a:r>
              <a:rPr lang="fr-FR" dirty="0"/>
              <a:t> </a:t>
            </a:r>
            <a:r>
              <a:rPr lang="fr-FR" dirty="0" err="1"/>
              <a:t>text</a:t>
            </a:r>
            <a:endParaRPr lang="en-GB" dirty="0"/>
          </a:p>
        </p:txBody>
      </p:sp>
      <p:sp>
        <p:nvSpPr>
          <p:cNvPr id="4" name="Espace réservé de la date 3">
            <a:extLst>
              <a:ext uri="{FF2B5EF4-FFF2-40B4-BE49-F238E27FC236}">
                <a16:creationId xmlns:a16="http://schemas.microsoft.com/office/drawing/2014/main" id="{EBF5FFAF-3600-819B-4099-B747A5D7E6F3}"/>
              </a:ext>
            </a:extLst>
          </p:cNvPr>
          <p:cNvSpPr>
            <a:spLocks noGrp="1"/>
          </p:cNvSpPr>
          <p:nvPr>
            <p:ph type="dt" sz="half" idx="10"/>
          </p:nvPr>
        </p:nvSpPr>
        <p:spPr>
          <a:xfrm>
            <a:off x="8820000" y="6223891"/>
            <a:ext cx="2743200" cy="365125"/>
          </a:xfrm>
        </p:spPr>
        <p:txBody>
          <a:bodyPr/>
          <a:lstStyle>
            <a:lvl1pPr algn="r">
              <a:defRPr sz="1800">
                <a:solidFill>
                  <a:schemeClr val="tx2"/>
                </a:solidFill>
              </a:defRPr>
            </a:lvl1pPr>
          </a:lstStyle>
          <a:p>
            <a:fld id="{C48DF1F8-A3B5-4641-B651-6763EBF814D2}" type="datetime1">
              <a:rPr lang="en-US" smtClean="0"/>
              <a:t>5/25/2026</a:t>
            </a:fld>
            <a:endParaRPr lang="en-GB" dirty="0"/>
          </a:p>
        </p:txBody>
      </p:sp>
    </p:spTree>
    <p:extLst>
      <p:ext uri="{BB962C8B-B14F-4D97-AF65-F5344CB8AC3E}">
        <p14:creationId xmlns:p14="http://schemas.microsoft.com/office/powerpoint/2010/main" val="273730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tile alone">
    <p:spTree>
      <p:nvGrpSpPr>
        <p:cNvPr id="1" name=""/>
        <p:cNvGrpSpPr/>
        <p:nvPr/>
      </p:nvGrpSpPr>
      <p:grpSpPr>
        <a:xfrm>
          <a:off x="0" y="0"/>
          <a:ext cx="0" cy="0"/>
          <a:chOff x="0" y="0"/>
          <a:chExt cx="0" cy="0"/>
        </a:xfrm>
      </p:grpSpPr>
      <p:pic>
        <p:nvPicPr>
          <p:cNvPr id="6" name="Picture 5" descr="A tractor with a fox on it&#10;&#10;Description automatically generated">
            <a:extLst>
              <a:ext uri="{FF2B5EF4-FFF2-40B4-BE49-F238E27FC236}">
                <a16:creationId xmlns:a16="http://schemas.microsoft.com/office/drawing/2014/main" id="{AC3AB430-DF6B-4EA5-46BE-587E12D7FC0E}"/>
              </a:ext>
            </a:extLst>
          </p:cNvPr>
          <p:cNvPicPr>
            <a:picLocks noChangeAspect="1"/>
          </p:cNvPicPr>
          <p:nvPr userDrawn="1"/>
        </p:nvPicPr>
        <p:blipFill>
          <a:blip r:embed="rId2"/>
          <a:stretch>
            <a:fillRect/>
          </a:stretch>
        </p:blipFill>
        <p:spPr>
          <a:xfrm>
            <a:off x="0" y="5277177"/>
            <a:ext cx="4038600" cy="1580823"/>
          </a:xfrm>
          <a:prstGeom prst="rect">
            <a:avLst/>
          </a:prstGeom>
        </p:spPr>
      </p:pic>
      <p:sp>
        <p:nvSpPr>
          <p:cNvPr id="2" name="Titre 1">
            <a:extLst>
              <a:ext uri="{FF2B5EF4-FFF2-40B4-BE49-F238E27FC236}">
                <a16:creationId xmlns:a16="http://schemas.microsoft.com/office/drawing/2014/main" id="{7D65083E-9149-E0F0-11E9-82D7158F0BA7}"/>
              </a:ext>
            </a:extLst>
          </p:cNvPr>
          <p:cNvSpPr>
            <a:spLocks noGrp="1"/>
          </p:cNvSpPr>
          <p:nvPr>
            <p:ph type="title" hasCustomPrompt="1"/>
          </p:nvPr>
        </p:nvSpPr>
        <p:spPr/>
        <p:txBody>
          <a:bodyPr/>
          <a:lstStyle>
            <a:lvl1pPr>
              <a:defRPr>
                <a:solidFill>
                  <a:schemeClr val="accent2"/>
                </a:solidFill>
              </a:defRPr>
            </a:lvl1pPr>
          </a:lstStyle>
          <a:p>
            <a:r>
              <a:rPr lang="fr-FR" dirty="0"/>
              <a:t>Click to </a:t>
            </a:r>
            <a:r>
              <a:rPr lang="fr-FR" dirty="0" err="1"/>
              <a:t>add</a:t>
            </a:r>
            <a:r>
              <a:rPr lang="fr-FR" dirty="0"/>
              <a:t> </a:t>
            </a:r>
            <a:r>
              <a:rPr lang="fr-FR" dirty="0" err="1"/>
              <a:t>title</a:t>
            </a:r>
            <a:endParaRPr lang="en-GB" dirty="0"/>
          </a:p>
        </p:txBody>
      </p:sp>
      <p:sp>
        <p:nvSpPr>
          <p:cNvPr id="3" name="Espace réservé de la date 2">
            <a:extLst>
              <a:ext uri="{FF2B5EF4-FFF2-40B4-BE49-F238E27FC236}">
                <a16:creationId xmlns:a16="http://schemas.microsoft.com/office/drawing/2014/main" id="{DB25CF41-E8CF-C77D-C143-4399280F7BFA}"/>
              </a:ext>
            </a:extLst>
          </p:cNvPr>
          <p:cNvSpPr>
            <a:spLocks noGrp="1"/>
          </p:cNvSpPr>
          <p:nvPr>
            <p:ph type="dt" sz="half" idx="10"/>
          </p:nvPr>
        </p:nvSpPr>
        <p:spPr/>
        <p:txBody>
          <a:bodyPr/>
          <a:lstStyle/>
          <a:p>
            <a:fld id="{03F17718-7CDA-8C4D-BCC4-1BA720D8A382}" type="datetime1">
              <a:rPr lang="en-US" smtClean="0"/>
              <a:t>5/25/2026</a:t>
            </a:fld>
            <a:endParaRPr lang="en-GB"/>
          </a:p>
        </p:txBody>
      </p:sp>
      <p:sp>
        <p:nvSpPr>
          <p:cNvPr id="4" name="Espace réservé du pied de page 3">
            <a:extLst>
              <a:ext uri="{FF2B5EF4-FFF2-40B4-BE49-F238E27FC236}">
                <a16:creationId xmlns:a16="http://schemas.microsoft.com/office/drawing/2014/main" id="{5CC85500-310A-0D2E-4CB1-FC56F7C0A40B}"/>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9E5B06F8-FBEE-92BF-E2BF-F2BB5946F535}"/>
              </a:ext>
            </a:extLst>
          </p:cNvPr>
          <p:cNvSpPr>
            <a:spLocks noGrp="1"/>
          </p:cNvSpPr>
          <p:nvPr>
            <p:ph type="sldNum" sz="quarter" idx="12"/>
          </p:nvPr>
        </p:nvSpPr>
        <p:spPr/>
        <p:txBody>
          <a:bodyPr/>
          <a:lstStyle/>
          <a:p>
            <a:fld id="{C3FAF1D1-79C1-9D49-839F-729F0DFA8ED0}" type="slidenum">
              <a:rPr lang="en-GB" smtClean="0"/>
              <a:t>‹#›</a:t>
            </a:fld>
            <a:endParaRPr lang="en-GB"/>
          </a:p>
        </p:txBody>
      </p:sp>
    </p:spTree>
    <p:extLst>
      <p:ext uri="{BB962C8B-B14F-4D97-AF65-F5344CB8AC3E}">
        <p14:creationId xmlns:p14="http://schemas.microsoft.com/office/powerpoint/2010/main" val="400465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tractor with a fox on it&#10;&#10;Description automatically generated">
            <a:extLst>
              <a:ext uri="{FF2B5EF4-FFF2-40B4-BE49-F238E27FC236}">
                <a16:creationId xmlns:a16="http://schemas.microsoft.com/office/drawing/2014/main" id="{49F3E160-3FBF-CECA-4E0C-6F9402F9A187}"/>
              </a:ext>
            </a:extLst>
          </p:cNvPr>
          <p:cNvPicPr>
            <a:picLocks noChangeAspect="1"/>
          </p:cNvPicPr>
          <p:nvPr userDrawn="1"/>
        </p:nvPicPr>
        <p:blipFill>
          <a:blip r:embed="rId2"/>
          <a:stretch>
            <a:fillRect/>
          </a:stretch>
        </p:blipFill>
        <p:spPr>
          <a:xfrm>
            <a:off x="0" y="5277177"/>
            <a:ext cx="4038600" cy="1580823"/>
          </a:xfrm>
          <a:prstGeom prst="rect">
            <a:avLst/>
          </a:prstGeom>
        </p:spPr>
      </p:pic>
      <p:sp>
        <p:nvSpPr>
          <p:cNvPr id="2" name="Espace réservé de la date 1">
            <a:extLst>
              <a:ext uri="{FF2B5EF4-FFF2-40B4-BE49-F238E27FC236}">
                <a16:creationId xmlns:a16="http://schemas.microsoft.com/office/drawing/2014/main" id="{3A78C453-28EE-1BA3-E8A3-4BBE6CB64FD7}"/>
              </a:ext>
            </a:extLst>
          </p:cNvPr>
          <p:cNvSpPr>
            <a:spLocks noGrp="1"/>
          </p:cNvSpPr>
          <p:nvPr>
            <p:ph type="dt" sz="half" idx="10"/>
          </p:nvPr>
        </p:nvSpPr>
        <p:spPr/>
        <p:txBody>
          <a:bodyPr/>
          <a:lstStyle/>
          <a:p>
            <a:fld id="{B429E236-9947-5847-A01B-A8CCEE7D0FDF}" type="datetime1">
              <a:rPr lang="en-US" smtClean="0"/>
              <a:t>5/25/2026</a:t>
            </a:fld>
            <a:endParaRPr lang="en-GB"/>
          </a:p>
        </p:txBody>
      </p:sp>
      <p:sp>
        <p:nvSpPr>
          <p:cNvPr id="3" name="Espace réservé du pied de page 2">
            <a:extLst>
              <a:ext uri="{FF2B5EF4-FFF2-40B4-BE49-F238E27FC236}">
                <a16:creationId xmlns:a16="http://schemas.microsoft.com/office/drawing/2014/main" id="{4154E617-6F41-DB92-06F9-1FAF89DC559C}"/>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943FD1FB-AD32-ACE4-17D2-4FC9714D62F2}"/>
              </a:ext>
            </a:extLst>
          </p:cNvPr>
          <p:cNvSpPr>
            <a:spLocks noGrp="1"/>
          </p:cNvSpPr>
          <p:nvPr>
            <p:ph type="sldNum" sz="quarter" idx="12"/>
          </p:nvPr>
        </p:nvSpPr>
        <p:spPr/>
        <p:txBody>
          <a:bodyPr/>
          <a:lstStyle/>
          <a:p>
            <a:fld id="{C3FAF1D1-79C1-9D49-839F-729F0DFA8ED0}" type="slidenum">
              <a:rPr lang="en-GB" smtClean="0"/>
              <a:t>‹#›</a:t>
            </a:fld>
            <a:endParaRPr lang="en-GB"/>
          </a:p>
        </p:txBody>
      </p:sp>
    </p:spTree>
    <p:extLst>
      <p:ext uri="{BB962C8B-B14F-4D97-AF65-F5344CB8AC3E}">
        <p14:creationId xmlns:p14="http://schemas.microsoft.com/office/powerpoint/2010/main" val="139796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72AA0D-EC95-E4FF-1009-CBDCBBE1FA33}"/>
              </a:ext>
            </a:extLst>
          </p:cNvPr>
          <p:cNvSpPr>
            <a:spLocks noGrp="1"/>
          </p:cNvSpPr>
          <p:nvPr>
            <p:ph type="ctrTitle" hasCustomPrompt="1"/>
          </p:nvPr>
        </p:nvSpPr>
        <p:spPr>
          <a:xfrm>
            <a:off x="622126" y="2220686"/>
            <a:ext cx="7200000" cy="1799916"/>
          </a:xfrm>
        </p:spPr>
        <p:txBody>
          <a:bodyPr lIns="0" tIns="54000" rIns="0" bIns="54000" anchor="b">
            <a:normAutofit/>
          </a:bodyPr>
          <a:lstStyle>
            <a:lvl1pPr algn="l">
              <a:defRPr sz="4800" b="1">
                <a:solidFill>
                  <a:schemeClr val="accent3"/>
                </a:solidFill>
              </a:defRPr>
            </a:lvl1pPr>
          </a:lstStyle>
          <a:p>
            <a:r>
              <a:rPr lang="fr-FR" dirty="0"/>
              <a:t>Click to </a:t>
            </a:r>
            <a:r>
              <a:rPr lang="fr-FR" dirty="0" err="1"/>
              <a:t>add</a:t>
            </a:r>
            <a:r>
              <a:rPr lang="fr-FR" dirty="0"/>
              <a:t> </a:t>
            </a:r>
            <a:r>
              <a:rPr lang="fr-FR" dirty="0" err="1"/>
              <a:t>title</a:t>
            </a:r>
            <a:endParaRPr lang="en-GB" dirty="0"/>
          </a:p>
        </p:txBody>
      </p:sp>
      <p:sp>
        <p:nvSpPr>
          <p:cNvPr id="3" name="Sous-titre 2">
            <a:extLst>
              <a:ext uri="{FF2B5EF4-FFF2-40B4-BE49-F238E27FC236}">
                <a16:creationId xmlns:a16="http://schemas.microsoft.com/office/drawing/2014/main" id="{89E35518-5C7D-AAD0-F08B-5672B17304AB}"/>
              </a:ext>
            </a:extLst>
          </p:cNvPr>
          <p:cNvSpPr>
            <a:spLocks noGrp="1"/>
          </p:cNvSpPr>
          <p:nvPr>
            <p:ph type="subTitle" idx="1" hasCustomPrompt="1"/>
          </p:nvPr>
        </p:nvSpPr>
        <p:spPr>
          <a:xfrm>
            <a:off x="622126" y="4112677"/>
            <a:ext cx="7200000" cy="1655762"/>
          </a:xfrm>
        </p:spPr>
        <p:txBody>
          <a:bodyPr lIns="0" tIns="54000" rIns="0" bIns="5400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Click to </a:t>
            </a:r>
            <a:r>
              <a:rPr lang="fr-FR" dirty="0" err="1"/>
              <a:t>add</a:t>
            </a:r>
            <a:r>
              <a:rPr lang="fr-FR" dirty="0"/>
              <a:t> </a:t>
            </a:r>
            <a:r>
              <a:rPr lang="fr-FR" dirty="0" err="1"/>
              <a:t>text</a:t>
            </a:r>
            <a:endParaRPr lang="en-GB" dirty="0"/>
          </a:p>
        </p:txBody>
      </p:sp>
      <p:sp>
        <p:nvSpPr>
          <p:cNvPr id="4" name="Espace réservé de la date 3">
            <a:extLst>
              <a:ext uri="{FF2B5EF4-FFF2-40B4-BE49-F238E27FC236}">
                <a16:creationId xmlns:a16="http://schemas.microsoft.com/office/drawing/2014/main" id="{EBF5FFAF-3600-819B-4099-B747A5D7E6F3}"/>
              </a:ext>
            </a:extLst>
          </p:cNvPr>
          <p:cNvSpPr>
            <a:spLocks noGrp="1"/>
          </p:cNvSpPr>
          <p:nvPr>
            <p:ph type="dt" sz="half" idx="10"/>
          </p:nvPr>
        </p:nvSpPr>
        <p:spPr>
          <a:xfrm>
            <a:off x="8820000" y="6223891"/>
            <a:ext cx="2743200" cy="365125"/>
          </a:xfrm>
        </p:spPr>
        <p:txBody>
          <a:bodyPr/>
          <a:lstStyle>
            <a:lvl1pPr algn="r">
              <a:defRPr sz="1800">
                <a:solidFill>
                  <a:schemeClr val="tx2"/>
                </a:solidFill>
              </a:defRPr>
            </a:lvl1pPr>
          </a:lstStyle>
          <a:p>
            <a:fld id="{F29558F5-6B48-9D42-A3C9-A342587CD985}" type="datetime1">
              <a:rPr lang="en-US" smtClean="0"/>
              <a:t>5/25/2026</a:t>
            </a:fld>
            <a:endParaRPr lang="en-GB" dirty="0"/>
          </a:p>
        </p:txBody>
      </p:sp>
    </p:spTree>
    <p:extLst>
      <p:ext uri="{BB962C8B-B14F-4D97-AF65-F5344CB8AC3E}">
        <p14:creationId xmlns:p14="http://schemas.microsoft.com/office/powerpoint/2010/main" val="356663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532B31-6065-807D-2D1C-B4C1404773CA}"/>
              </a:ext>
            </a:extLst>
          </p:cNvPr>
          <p:cNvSpPr>
            <a:spLocks noGrp="1"/>
          </p:cNvSpPr>
          <p:nvPr>
            <p:ph type="title" hasCustomPrompt="1"/>
          </p:nvPr>
        </p:nvSpPr>
        <p:spPr>
          <a:xfrm>
            <a:off x="831850" y="1080348"/>
            <a:ext cx="10515600" cy="2852737"/>
          </a:xfrm>
        </p:spPr>
        <p:txBody>
          <a:bodyPr anchor="b"/>
          <a:lstStyle>
            <a:lvl1pPr>
              <a:defRPr sz="6000">
                <a:solidFill>
                  <a:schemeClr val="tx2"/>
                </a:solidFill>
              </a:defRPr>
            </a:lvl1pPr>
          </a:lstStyle>
          <a:p>
            <a:r>
              <a:rPr lang="fr-FR" dirty="0"/>
              <a:t>Click to </a:t>
            </a:r>
            <a:r>
              <a:rPr lang="fr-FR" dirty="0" err="1"/>
              <a:t>add</a:t>
            </a:r>
            <a:r>
              <a:rPr lang="fr-FR" dirty="0"/>
              <a:t> </a:t>
            </a:r>
            <a:r>
              <a:rPr lang="fr-FR" dirty="0" err="1"/>
              <a:t>title</a:t>
            </a:r>
            <a:endParaRPr lang="en-GB" dirty="0"/>
          </a:p>
        </p:txBody>
      </p:sp>
      <p:sp>
        <p:nvSpPr>
          <p:cNvPr id="3" name="Espace réservé du texte 2">
            <a:extLst>
              <a:ext uri="{FF2B5EF4-FFF2-40B4-BE49-F238E27FC236}">
                <a16:creationId xmlns:a16="http://schemas.microsoft.com/office/drawing/2014/main" id="{7E29D0E9-3620-EFBA-A3A5-9D7228C5827B}"/>
              </a:ext>
            </a:extLst>
          </p:cNvPr>
          <p:cNvSpPr>
            <a:spLocks noGrp="1"/>
          </p:cNvSpPr>
          <p:nvPr>
            <p:ph type="body" idx="1" hasCustomPrompt="1"/>
          </p:nvPr>
        </p:nvSpPr>
        <p:spPr>
          <a:xfrm>
            <a:off x="831850" y="3960073"/>
            <a:ext cx="10515600" cy="1500187"/>
          </a:xfrm>
        </p:spPr>
        <p:txBody>
          <a:bodyPr/>
          <a:lstStyle>
            <a:lvl1pPr marL="0" indent="0">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dirty="0"/>
              <a:t>Click to </a:t>
            </a:r>
            <a:r>
              <a:rPr lang="fr-FR" dirty="0" err="1"/>
              <a:t>add</a:t>
            </a:r>
            <a:r>
              <a:rPr lang="fr-FR" dirty="0"/>
              <a:t> </a:t>
            </a:r>
            <a:r>
              <a:rPr lang="fr-FR" dirty="0" err="1"/>
              <a:t>text</a:t>
            </a:r>
            <a:endParaRPr lang="fr-FR" dirty="0"/>
          </a:p>
        </p:txBody>
      </p:sp>
      <p:sp>
        <p:nvSpPr>
          <p:cNvPr id="4" name="Espace réservé de la date 3">
            <a:extLst>
              <a:ext uri="{FF2B5EF4-FFF2-40B4-BE49-F238E27FC236}">
                <a16:creationId xmlns:a16="http://schemas.microsoft.com/office/drawing/2014/main" id="{57572C0D-C380-2B09-74C4-D707B6B4DD45}"/>
              </a:ext>
            </a:extLst>
          </p:cNvPr>
          <p:cNvSpPr>
            <a:spLocks noGrp="1"/>
          </p:cNvSpPr>
          <p:nvPr>
            <p:ph type="dt" sz="half" idx="10"/>
          </p:nvPr>
        </p:nvSpPr>
        <p:spPr/>
        <p:txBody>
          <a:bodyPr/>
          <a:lstStyle/>
          <a:p>
            <a:fld id="{344F2A63-88A1-994F-AC51-AB34DEAE9BD3}" type="datetime1">
              <a:rPr lang="en-US" smtClean="0"/>
              <a:t>5/25/2026</a:t>
            </a:fld>
            <a:endParaRPr lang="en-GB"/>
          </a:p>
        </p:txBody>
      </p:sp>
      <p:sp>
        <p:nvSpPr>
          <p:cNvPr id="5" name="Espace réservé du pied de page 4">
            <a:extLst>
              <a:ext uri="{FF2B5EF4-FFF2-40B4-BE49-F238E27FC236}">
                <a16:creationId xmlns:a16="http://schemas.microsoft.com/office/drawing/2014/main" id="{C86CB5D2-991E-7FAE-4474-E129DB93A7C3}"/>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50A673B-05E9-7E95-CFFF-9B4D2DC90CCD}"/>
              </a:ext>
            </a:extLst>
          </p:cNvPr>
          <p:cNvSpPr>
            <a:spLocks noGrp="1"/>
          </p:cNvSpPr>
          <p:nvPr>
            <p:ph type="sldNum" sz="quarter" idx="12"/>
          </p:nvPr>
        </p:nvSpPr>
        <p:spPr/>
        <p:txBody>
          <a:bodyPr/>
          <a:lstStyle/>
          <a:p>
            <a:fld id="{C3FAF1D1-79C1-9D49-839F-729F0DFA8ED0}" type="slidenum">
              <a:rPr lang="en-GB" smtClean="0"/>
              <a:t>‹#›</a:t>
            </a:fld>
            <a:endParaRPr lang="en-GB"/>
          </a:p>
        </p:txBody>
      </p:sp>
    </p:spTree>
    <p:extLst>
      <p:ext uri="{BB962C8B-B14F-4D97-AF65-F5344CB8AC3E}">
        <p14:creationId xmlns:p14="http://schemas.microsoft.com/office/powerpoint/2010/main" val="102800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532B31-6065-807D-2D1C-B4C1404773CA}"/>
              </a:ext>
            </a:extLst>
          </p:cNvPr>
          <p:cNvSpPr>
            <a:spLocks noGrp="1"/>
          </p:cNvSpPr>
          <p:nvPr>
            <p:ph type="title" hasCustomPrompt="1"/>
          </p:nvPr>
        </p:nvSpPr>
        <p:spPr>
          <a:xfrm>
            <a:off x="831850" y="1080348"/>
            <a:ext cx="10515600" cy="2852737"/>
          </a:xfrm>
        </p:spPr>
        <p:txBody>
          <a:bodyPr anchor="b"/>
          <a:lstStyle>
            <a:lvl1pPr>
              <a:defRPr sz="6000">
                <a:solidFill>
                  <a:schemeClr val="bg2"/>
                </a:solidFill>
              </a:defRPr>
            </a:lvl1pPr>
          </a:lstStyle>
          <a:p>
            <a:r>
              <a:rPr lang="fr-FR" dirty="0"/>
              <a:t>Click to </a:t>
            </a:r>
            <a:r>
              <a:rPr lang="fr-FR" dirty="0" err="1"/>
              <a:t>add</a:t>
            </a:r>
            <a:r>
              <a:rPr lang="fr-FR" dirty="0"/>
              <a:t> </a:t>
            </a:r>
            <a:r>
              <a:rPr lang="fr-FR" dirty="0" err="1"/>
              <a:t>title</a:t>
            </a:r>
            <a:endParaRPr lang="en-GB" dirty="0"/>
          </a:p>
        </p:txBody>
      </p:sp>
      <p:sp>
        <p:nvSpPr>
          <p:cNvPr id="3" name="Espace réservé du texte 2">
            <a:extLst>
              <a:ext uri="{FF2B5EF4-FFF2-40B4-BE49-F238E27FC236}">
                <a16:creationId xmlns:a16="http://schemas.microsoft.com/office/drawing/2014/main" id="{7E29D0E9-3620-EFBA-A3A5-9D7228C5827B}"/>
              </a:ext>
            </a:extLst>
          </p:cNvPr>
          <p:cNvSpPr>
            <a:spLocks noGrp="1"/>
          </p:cNvSpPr>
          <p:nvPr>
            <p:ph type="body" idx="1" hasCustomPrompt="1"/>
          </p:nvPr>
        </p:nvSpPr>
        <p:spPr>
          <a:xfrm>
            <a:off x="831850" y="3960073"/>
            <a:ext cx="10515600" cy="1500187"/>
          </a:xfrm>
        </p:spPr>
        <p:txBody>
          <a:bodyPr/>
          <a:lstStyle>
            <a:lvl1pPr marL="0" indent="0">
              <a:buNone/>
              <a:defRPr sz="24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dirty="0"/>
              <a:t>Click to </a:t>
            </a:r>
            <a:r>
              <a:rPr lang="fr-FR" dirty="0" err="1"/>
              <a:t>add</a:t>
            </a:r>
            <a:r>
              <a:rPr lang="fr-FR" dirty="0"/>
              <a:t> </a:t>
            </a:r>
            <a:r>
              <a:rPr lang="fr-FR" dirty="0" err="1"/>
              <a:t>text</a:t>
            </a:r>
            <a:endParaRPr lang="fr-FR" dirty="0"/>
          </a:p>
        </p:txBody>
      </p:sp>
      <p:sp>
        <p:nvSpPr>
          <p:cNvPr id="4" name="Espace réservé de la date 3">
            <a:extLst>
              <a:ext uri="{FF2B5EF4-FFF2-40B4-BE49-F238E27FC236}">
                <a16:creationId xmlns:a16="http://schemas.microsoft.com/office/drawing/2014/main" id="{57572C0D-C380-2B09-74C4-D707B6B4DD45}"/>
              </a:ext>
            </a:extLst>
          </p:cNvPr>
          <p:cNvSpPr>
            <a:spLocks noGrp="1"/>
          </p:cNvSpPr>
          <p:nvPr>
            <p:ph type="dt" sz="half" idx="10"/>
          </p:nvPr>
        </p:nvSpPr>
        <p:spPr/>
        <p:txBody>
          <a:bodyPr/>
          <a:lstStyle>
            <a:lvl1pPr>
              <a:defRPr>
                <a:solidFill>
                  <a:schemeClr val="bg2"/>
                </a:solidFill>
              </a:defRPr>
            </a:lvl1pPr>
          </a:lstStyle>
          <a:p>
            <a:fld id="{2DBEE8F6-F430-3741-9870-06AA44FD44AC}" type="datetime1">
              <a:rPr lang="en-US" smtClean="0"/>
              <a:t>5/25/2026</a:t>
            </a:fld>
            <a:endParaRPr lang="en-GB" dirty="0"/>
          </a:p>
        </p:txBody>
      </p:sp>
      <p:sp>
        <p:nvSpPr>
          <p:cNvPr id="5" name="Espace réservé du pied de page 4">
            <a:extLst>
              <a:ext uri="{FF2B5EF4-FFF2-40B4-BE49-F238E27FC236}">
                <a16:creationId xmlns:a16="http://schemas.microsoft.com/office/drawing/2014/main" id="{C86CB5D2-991E-7FAE-4474-E129DB93A7C3}"/>
              </a:ext>
            </a:extLst>
          </p:cNvPr>
          <p:cNvSpPr>
            <a:spLocks noGrp="1"/>
          </p:cNvSpPr>
          <p:nvPr>
            <p:ph type="ftr" sz="quarter" idx="11"/>
          </p:nvPr>
        </p:nvSpPr>
        <p:spPr/>
        <p:txBody>
          <a:bodyPr/>
          <a:lstStyle>
            <a:lvl1pPr>
              <a:defRPr>
                <a:solidFill>
                  <a:schemeClr val="bg2"/>
                </a:solidFill>
              </a:defRPr>
            </a:lvl1pPr>
          </a:lstStyle>
          <a:p>
            <a:endParaRPr lang="en-GB" dirty="0"/>
          </a:p>
        </p:txBody>
      </p:sp>
      <p:sp>
        <p:nvSpPr>
          <p:cNvPr id="6" name="Espace réservé du numéro de diapositive 5">
            <a:extLst>
              <a:ext uri="{FF2B5EF4-FFF2-40B4-BE49-F238E27FC236}">
                <a16:creationId xmlns:a16="http://schemas.microsoft.com/office/drawing/2014/main" id="{650A673B-05E9-7E95-CFFF-9B4D2DC90CCD}"/>
              </a:ext>
            </a:extLst>
          </p:cNvPr>
          <p:cNvSpPr>
            <a:spLocks noGrp="1"/>
          </p:cNvSpPr>
          <p:nvPr>
            <p:ph type="sldNum" sz="quarter" idx="12"/>
          </p:nvPr>
        </p:nvSpPr>
        <p:spPr/>
        <p:txBody>
          <a:bodyPr/>
          <a:lstStyle>
            <a:lvl1pPr>
              <a:defRPr>
                <a:solidFill>
                  <a:schemeClr val="bg2"/>
                </a:solidFill>
              </a:defRPr>
            </a:lvl1pPr>
          </a:lstStyle>
          <a:p>
            <a:fld id="{C3FAF1D1-79C1-9D49-839F-729F0DFA8ED0}" type="slidenum">
              <a:rPr lang="en-GB" smtClean="0"/>
              <a:pPr/>
              <a:t>‹#›</a:t>
            </a:fld>
            <a:endParaRPr lang="en-GB" dirty="0"/>
          </a:p>
        </p:txBody>
      </p:sp>
    </p:spTree>
    <p:extLst>
      <p:ext uri="{BB962C8B-B14F-4D97-AF65-F5344CB8AC3E}">
        <p14:creationId xmlns:p14="http://schemas.microsoft.com/office/powerpoint/2010/main" val="345207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A tractor with a fox on it&#10;&#10;Description automatically generated">
            <a:extLst>
              <a:ext uri="{FF2B5EF4-FFF2-40B4-BE49-F238E27FC236}">
                <a16:creationId xmlns:a16="http://schemas.microsoft.com/office/drawing/2014/main" id="{0B268323-4A55-D78F-76D6-5AF28C3F3407}"/>
              </a:ext>
            </a:extLst>
          </p:cNvPr>
          <p:cNvPicPr>
            <a:picLocks noChangeAspect="1"/>
          </p:cNvPicPr>
          <p:nvPr userDrawn="1"/>
        </p:nvPicPr>
        <p:blipFill>
          <a:blip r:embed="rId2"/>
          <a:stretch>
            <a:fillRect/>
          </a:stretch>
        </p:blipFill>
        <p:spPr>
          <a:xfrm>
            <a:off x="0" y="5277177"/>
            <a:ext cx="4038600" cy="1580823"/>
          </a:xfrm>
          <a:prstGeom prst="rect">
            <a:avLst/>
          </a:prstGeom>
        </p:spPr>
      </p:pic>
      <p:sp>
        <p:nvSpPr>
          <p:cNvPr id="2" name="Titre 1">
            <a:extLst>
              <a:ext uri="{FF2B5EF4-FFF2-40B4-BE49-F238E27FC236}">
                <a16:creationId xmlns:a16="http://schemas.microsoft.com/office/drawing/2014/main" id="{A73263D1-091E-5D78-181A-6A371CE081B3}"/>
              </a:ext>
            </a:extLst>
          </p:cNvPr>
          <p:cNvSpPr>
            <a:spLocks noGrp="1"/>
          </p:cNvSpPr>
          <p:nvPr>
            <p:ph type="title" hasCustomPrompt="1"/>
          </p:nvPr>
        </p:nvSpPr>
        <p:spPr/>
        <p:txBody>
          <a:bodyPr/>
          <a:lstStyle>
            <a:lvl1pPr>
              <a:defRPr>
                <a:solidFill>
                  <a:schemeClr val="accent2"/>
                </a:solidFill>
              </a:defRPr>
            </a:lvl1pPr>
          </a:lstStyle>
          <a:p>
            <a:r>
              <a:rPr lang="fr-FR" dirty="0"/>
              <a:t>Click to </a:t>
            </a:r>
            <a:r>
              <a:rPr lang="fr-FR" dirty="0" err="1"/>
              <a:t>add</a:t>
            </a:r>
            <a:r>
              <a:rPr lang="fr-FR" dirty="0"/>
              <a:t> </a:t>
            </a:r>
            <a:r>
              <a:rPr lang="fr-FR" dirty="0" err="1"/>
              <a:t>title</a:t>
            </a:r>
            <a:endParaRPr lang="en-GB" dirty="0"/>
          </a:p>
        </p:txBody>
      </p:sp>
      <p:sp>
        <p:nvSpPr>
          <p:cNvPr id="3" name="Espace réservé du contenu 2">
            <a:extLst>
              <a:ext uri="{FF2B5EF4-FFF2-40B4-BE49-F238E27FC236}">
                <a16:creationId xmlns:a16="http://schemas.microsoft.com/office/drawing/2014/main" id="{B8163B1C-A91F-6870-BE4D-8A74203E5112}"/>
              </a:ext>
            </a:extLst>
          </p:cNvPr>
          <p:cNvSpPr>
            <a:spLocks noGrp="1"/>
          </p:cNvSpPr>
          <p:nvPr>
            <p:ph idx="1" hasCustomPrompt="1"/>
          </p:nvPr>
        </p:nvSpPr>
        <p:spPr/>
        <p:txBody>
          <a:bodyPr/>
          <a:lstStyle/>
          <a:p>
            <a:pPr lvl="0"/>
            <a:r>
              <a:rPr lang="fr-FR" dirty="0"/>
              <a:t>Click to </a:t>
            </a:r>
            <a:r>
              <a:rPr lang="fr-FR" dirty="0" err="1"/>
              <a:t>add</a:t>
            </a:r>
            <a:r>
              <a:rPr lang="fr-FR" dirty="0"/>
              <a:t> </a:t>
            </a:r>
            <a:r>
              <a:rPr lang="fr-FR" dirty="0" err="1"/>
              <a:t>text</a:t>
            </a:r>
            <a:endParaRPr lang="fr-FR" dirty="0"/>
          </a:p>
          <a:p>
            <a:pPr lvl="1"/>
            <a:r>
              <a:rPr lang="fr-FR" dirty="0"/>
              <a:t>Click to </a:t>
            </a:r>
            <a:r>
              <a:rPr lang="fr-FR" dirty="0" err="1"/>
              <a:t>add</a:t>
            </a:r>
            <a:r>
              <a:rPr lang="fr-FR" dirty="0"/>
              <a:t> </a:t>
            </a:r>
            <a:r>
              <a:rPr lang="fr-FR" dirty="0" err="1"/>
              <a:t>text</a:t>
            </a:r>
            <a:endParaRPr lang="fr-FR" dirty="0"/>
          </a:p>
          <a:p>
            <a:pPr lvl="2"/>
            <a:r>
              <a:rPr lang="fr-FR" dirty="0"/>
              <a:t>Click to </a:t>
            </a:r>
            <a:r>
              <a:rPr lang="fr-FR" dirty="0" err="1"/>
              <a:t>add</a:t>
            </a:r>
            <a:r>
              <a:rPr lang="fr-FR" dirty="0"/>
              <a:t> </a:t>
            </a:r>
            <a:r>
              <a:rPr lang="fr-FR" dirty="0" err="1"/>
              <a:t>text</a:t>
            </a:r>
            <a:endParaRPr lang="fr-FR" dirty="0"/>
          </a:p>
          <a:p>
            <a:pPr lvl="3"/>
            <a:r>
              <a:rPr lang="fr-FR" dirty="0"/>
              <a:t>Click to </a:t>
            </a:r>
            <a:r>
              <a:rPr lang="fr-FR" dirty="0" err="1"/>
              <a:t>add</a:t>
            </a:r>
            <a:r>
              <a:rPr lang="fr-FR" dirty="0"/>
              <a:t> </a:t>
            </a:r>
            <a:r>
              <a:rPr lang="fr-FR" dirty="0" err="1"/>
              <a:t>text</a:t>
            </a:r>
            <a:endParaRPr lang="fr-FR" dirty="0"/>
          </a:p>
          <a:p>
            <a:pPr lvl="4"/>
            <a:r>
              <a:rPr lang="fr-FR" dirty="0"/>
              <a:t>Click to </a:t>
            </a:r>
            <a:r>
              <a:rPr lang="fr-FR" dirty="0" err="1"/>
              <a:t>add</a:t>
            </a:r>
            <a:r>
              <a:rPr lang="fr-FR" dirty="0"/>
              <a:t> </a:t>
            </a:r>
            <a:r>
              <a:rPr lang="fr-FR" dirty="0" err="1"/>
              <a:t>text</a:t>
            </a:r>
            <a:endParaRPr lang="en-GB" dirty="0"/>
          </a:p>
        </p:txBody>
      </p:sp>
      <p:sp>
        <p:nvSpPr>
          <p:cNvPr id="4" name="Espace réservé de la date 3">
            <a:extLst>
              <a:ext uri="{FF2B5EF4-FFF2-40B4-BE49-F238E27FC236}">
                <a16:creationId xmlns:a16="http://schemas.microsoft.com/office/drawing/2014/main" id="{B11AEA6F-FCB5-45EF-3ACC-0654925C611C}"/>
              </a:ext>
            </a:extLst>
          </p:cNvPr>
          <p:cNvSpPr>
            <a:spLocks noGrp="1"/>
          </p:cNvSpPr>
          <p:nvPr>
            <p:ph type="dt" sz="half" idx="10"/>
          </p:nvPr>
        </p:nvSpPr>
        <p:spPr/>
        <p:txBody>
          <a:bodyPr/>
          <a:lstStyle/>
          <a:p>
            <a:fld id="{D488CCE2-48FA-6C4E-9820-1D218E2083E6}" type="datetime1">
              <a:rPr lang="en-US" smtClean="0"/>
              <a:t>5/25/2026</a:t>
            </a:fld>
            <a:endParaRPr lang="en-GB" dirty="0"/>
          </a:p>
        </p:txBody>
      </p:sp>
      <p:sp>
        <p:nvSpPr>
          <p:cNvPr id="5" name="Espace réservé du pied de page 4">
            <a:extLst>
              <a:ext uri="{FF2B5EF4-FFF2-40B4-BE49-F238E27FC236}">
                <a16:creationId xmlns:a16="http://schemas.microsoft.com/office/drawing/2014/main" id="{35770600-F7E7-DD73-D712-1D1C8EBDD3D1}"/>
              </a:ext>
            </a:extLst>
          </p:cNvPr>
          <p:cNvSpPr>
            <a:spLocks noGrp="1"/>
          </p:cNvSpPr>
          <p:nvPr>
            <p:ph type="ftr" sz="quarter" idx="11"/>
          </p:nvPr>
        </p:nvSpPr>
        <p:spPr/>
        <p:txBody>
          <a:bodyPr/>
          <a:lstStyle/>
          <a:p>
            <a:endParaRPr lang="en-GB" dirty="0"/>
          </a:p>
        </p:txBody>
      </p:sp>
      <p:sp>
        <p:nvSpPr>
          <p:cNvPr id="6" name="Espace réservé du numéro de diapositive 5">
            <a:extLst>
              <a:ext uri="{FF2B5EF4-FFF2-40B4-BE49-F238E27FC236}">
                <a16:creationId xmlns:a16="http://schemas.microsoft.com/office/drawing/2014/main" id="{F6BB60A3-3505-39AE-69DB-E158E8B3F402}"/>
              </a:ext>
            </a:extLst>
          </p:cNvPr>
          <p:cNvSpPr>
            <a:spLocks noGrp="1"/>
          </p:cNvSpPr>
          <p:nvPr>
            <p:ph type="sldNum" sz="quarter" idx="12"/>
          </p:nvPr>
        </p:nvSpPr>
        <p:spPr/>
        <p:txBody>
          <a:bodyPr/>
          <a:lstStyle/>
          <a:p>
            <a:fld id="{C3FAF1D1-79C1-9D49-839F-729F0DFA8ED0}" type="slidenum">
              <a:rPr lang="en-GB" smtClean="0"/>
              <a:t>‹#›</a:t>
            </a:fld>
            <a:endParaRPr lang="en-GB"/>
          </a:p>
        </p:txBody>
      </p:sp>
    </p:spTree>
    <p:extLst>
      <p:ext uri="{BB962C8B-B14F-4D97-AF65-F5344CB8AC3E}">
        <p14:creationId xmlns:p14="http://schemas.microsoft.com/office/powerpoint/2010/main" val="195255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pic>
        <p:nvPicPr>
          <p:cNvPr id="8" name="Picture 7" descr="A tractor with a fox on it&#10;&#10;Description automatically generated">
            <a:extLst>
              <a:ext uri="{FF2B5EF4-FFF2-40B4-BE49-F238E27FC236}">
                <a16:creationId xmlns:a16="http://schemas.microsoft.com/office/drawing/2014/main" id="{59BE278A-FC20-7F43-DC48-9D4C8B9FAEE2}"/>
              </a:ext>
            </a:extLst>
          </p:cNvPr>
          <p:cNvPicPr>
            <a:picLocks noChangeAspect="1"/>
          </p:cNvPicPr>
          <p:nvPr userDrawn="1"/>
        </p:nvPicPr>
        <p:blipFill>
          <a:blip r:embed="rId2"/>
          <a:stretch>
            <a:fillRect/>
          </a:stretch>
        </p:blipFill>
        <p:spPr>
          <a:xfrm>
            <a:off x="0" y="5277177"/>
            <a:ext cx="4038600" cy="1580823"/>
          </a:xfrm>
          <a:prstGeom prst="rect">
            <a:avLst/>
          </a:prstGeom>
        </p:spPr>
      </p:pic>
      <p:sp>
        <p:nvSpPr>
          <p:cNvPr id="2" name="Titre 1">
            <a:extLst>
              <a:ext uri="{FF2B5EF4-FFF2-40B4-BE49-F238E27FC236}">
                <a16:creationId xmlns:a16="http://schemas.microsoft.com/office/drawing/2014/main" id="{3ABB86A3-9AA2-FED1-CAEA-498A8EAFE19D}"/>
              </a:ext>
            </a:extLst>
          </p:cNvPr>
          <p:cNvSpPr>
            <a:spLocks noGrp="1"/>
          </p:cNvSpPr>
          <p:nvPr>
            <p:ph type="title" hasCustomPrompt="1"/>
          </p:nvPr>
        </p:nvSpPr>
        <p:spPr/>
        <p:txBody>
          <a:bodyPr/>
          <a:lstStyle>
            <a:lvl1pPr>
              <a:defRPr>
                <a:solidFill>
                  <a:schemeClr val="accent2"/>
                </a:solidFill>
              </a:defRPr>
            </a:lvl1pPr>
          </a:lstStyle>
          <a:p>
            <a:r>
              <a:rPr lang="fr-FR" dirty="0"/>
              <a:t>Click to </a:t>
            </a:r>
            <a:r>
              <a:rPr lang="fr-FR" dirty="0" err="1"/>
              <a:t>add</a:t>
            </a:r>
            <a:r>
              <a:rPr lang="fr-FR" dirty="0"/>
              <a:t> </a:t>
            </a:r>
            <a:r>
              <a:rPr lang="fr-FR" dirty="0" err="1"/>
              <a:t>title</a:t>
            </a:r>
            <a:endParaRPr lang="en-GB" dirty="0"/>
          </a:p>
        </p:txBody>
      </p:sp>
      <p:sp>
        <p:nvSpPr>
          <p:cNvPr id="3" name="Espace réservé du contenu 2">
            <a:extLst>
              <a:ext uri="{FF2B5EF4-FFF2-40B4-BE49-F238E27FC236}">
                <a16:creationId xmlns:a16="http://schemas.microsoft.com/office/drawing/2014/main" id="{654AE838-5CD6-8C22-D550-4373EDD2BC25}"/>
              </a:ext>
            </a:extLst>
          </p:cNvPr>
          <p:cNvSpPr>
            <a:spLocks noGrp="1"/>
          </p:cNvSpPr>
          <p:nvPr>
            <p:ph sz="half" idx="1" hasCustomPrompt="1"/>
          </p:nvPr>
        </p:nvSpPr>
        <p:spPr>
          <a:xfrm>
            <a:off x="838200" y="1825625"/>
            <a:ext cx="5181600" cy="4351338"/>
          </a:xfrm>
        </p:spPr>
        <p:txBody>
          <a:bodyPr/>
          <a:lstStyle/>
          <a:p>
            <a:pPr lvl="0"/>
            <a:r>
              <a:rPr lang="fr-FR" dirty="0"/>
              <a:t>Click to </a:t>
            </a:r>
            <a:r>
              <a:rPr lang="fr-FR" dirty="0" err="1"/>
              <a:t>add</a:t>
            </a:r>
            <a:r>
              <a:rPr lang="fr-FR" dirty="0"/>
              <a:t> </a:t>
            </a:r>
            <a:r>
              <a:rPr lang="fr-FR" dirty="0" err="1"/>
              <a:t>text</a:t>
            </a:r>
            <a:endParaRPr lang="fr-FR" dirty="0"/>
          </a:p>
          <a:p>
            <a:pPr lvl="1"/>
            <a:r>
              <a:rPr lang="fr-FR" dirty="0"/>
              <a:t>Click to </a:t>
            </a:r>
            <a:r>
              <a:rPr lang="fr-FR" dirty="0" err="1"/>
              <a:t>add</a:t>
            </a:r>
            <a:r>
              <a:rPr lang="fr-FR" dirty="0"/>
              <a:t> </a:t>
            </a:r>
            <a:r>
              <a:rPr lang="fr-FR" dirty="0" err="1"/>
              <a:t>text</a:t>
            </a:r>
            <a:endParaRPr lang="fr-FR" dirty="0"/>
          </a:p>
          <a:p>
            <a:pPr lvl="2"/>
            <a:r>
              <a:rPr lang="fr-FR" dirty="0"/>
              <a:t>Click to </a:t>
            </a:r>
            <a:r>
              <a:rPr lang="fr-FR" dirty="0" err="1"/>
              <a:t>add</a:t>
            </a:r>
            <a:r>
              <a:rPr lang="fr-FR" dirty="0"/>
              <a:t> </a:t>
            </a:r>
            <a:r>
              <a:rPr lang="fr-FR" dirty="0" err="1"/>
              <a:t>text</a:t>
            </a:r>
            <a:endParaRPr lang="fr-FR" dirty="0"/>
          </a:p>
          <a:p>
            <a:pPr lvl="3"/>
            <a:r>
              <a:rPr lang="fr-FR" dirty="0"/>
              <a:t>Click to </a:t>
            </a:r>
            <a:r>
              <a:rPr lang="fr-FR" dirty="0" err="1"/>
              <a:t>add</a:t>
            </a:r>
            <a:r>
              <a:rPr lang="fr-FR" dirty="0"/>
              <a:t> </a:t>
            </a:r>
            <a:r>
              <a:rPr lang="fr-FR" dirty="0" err="1"/>
              <a:t>text</a:t>
            </a:r>
            <a:endParaRPr lang="fr-FR" dirty="0"/>
          </a:p>
          <a:p>
            <a:pPr lvl="4"/>
            <a:r>
              <a:rPr lang="fr-FR" dirty="0"/>
              <a:t>Click to </a:t>
            </a:r>
            <a:r>
              <a:rPr lang="fr-FR" dirty="0" err="1"/>
              <a:t>add</a:t>
            </a:r>
            <a:r>
              <a:rPr lang="fr-FR" dirty="0"/>
              <a:t> </a:t>
            </a:r>
            <a:r>
              <a:rPr lang="fr-FR" dirty="0" err="1"/>
              <a:t>text</a:t>
            </a:r>
            <a:endParaRPr lang="en-GB" dirty="0"/>
          </a:p>
        </p:txBody>
      </p:sp>
      <p:sp>
        <p:nvSpPr>
          <p:cNvPr id="4" name="Espace réservé du contenu 3">
            <a:extLst>
              <a:ext uri="{FF2B5EF4-FFF2-40B4-BE49-F238E27FC236}">
                <a16:creationId xmlns:a16="http://schemas.microsoft.com/office/drawing/2014/main" id="{5160C9F2-E570-781E-D00B-3DE3418D6F30}"/>
              </a:ext>
            </a:extLst>
          </p:cNvPr>
          <p:cNvSpPr>
            <a:spLocks noGrp="1"/>
          </p:cNvSpPr>
          <p:nvPr>
            <p:ph sz="half" idx="2" hasCustomPrompt="1"/>
          </p:nvPr>
        </p:nvSpPr>
        <p:spPr>
          <a:xfrm>
            <a:off x="6172200" y="1825625"/>
            <a:ext cx="5181600" cy="4351338"/>
          </a:xfrm>
        </p:spPr>
        <p:txBody>
          <a:bodyPr/>
          <a:lstStyle/>
          <a:p>
            <a:pPr lvl="0"/>
            <a:r>
              <a:rPr lang="fr-FR" dirty="0"/>
              <a:t>Click to </a:t>
            </a:r>
            <a:r>
              <a:rPr lang="fr-FR" dirty="0" err="1"/>
              <a:t>add</a:t>
            </a:r>
            <a:r>
              <a:rPr lang="fr-FR" dirty="0"/>
              <a:t> </a:t>
            </a:r>
            <a:r>
              <a:rPr lang="fr-FR" dirty="0" err="1"/>
              <a:t>text</a:t>
            </a:r>
            <a:endParaRPr lang="fr-FR" dirty="0"/>
          </a:p>
          <a:p>
            <a:pPr lvl="1"/>
            <a:r>
              <a:rPr lang="fr-FR" dirty="0"/>
              <a:t>Click to </a:t>
            </a:r>
            <a:r>
              <a:rPr lang="fr-FR" dirty="0" err="1"/>
              <a:t>add</a:t>
            </a:r>
            <a:r>
              <a:rPr lang="fr-FR" dirty="0"/>
              <a:t> </a:t>
            </a:r>
            <a:r>
              <a:rPr lang="fr-FR" dirty="0" err="1"/>
              <a:t>text</a:t>
            </a:r>
            <a:endParaRPr lang="fr-FR" dirty="0"/>
          </a:p>
          <a:p>
            <a:pPr lvl="2"/>
            <a:r>
              <a:rPr lang="fr-FR" dirty="0"/>
              <a:t>Click to </a:t>
            </a:r>
            <a:r>
              <a:rPr lang="fr-FR" dirty="0" err="1"/>
              <a:t>add</a:t>
            </a:r>
            <a:r>
              <a:rPr lang="fr-FR" dirty="0"/>
              <a:t> </a:t>
            </a:r>
            <a:r>
              <a:rPr lang="fr-FR" dirty="0" err="1"/>
              <a:t>text</a:t>
            </a:r>
            <a:endParaRPr lang="fr-FR" dirty="0"/>
          </a:p>
          <a:p>
            <a:pPr lvl="3"/>
            <a:r>
              <a:rPr lang="fr-FR" dirty="0"/>
              <a:t>Click to </a:t>
            </a:r>
            <a:r>
              <a:rPr lang="fr-FR" dirty="0" err="1"/>
              <a:t>add</a:t>
            </a:r>
            <a:r>
              <a:rPr lang="fr-FR" dirty="0"/>
              <a:t> </a:t>
            </a:r>
            <a:r>
              <a:rPr lang="fr-FR" dirty="0" err="1"/>
              <a:t>text</a:t>
            </a:r>
            <a:endParaRPr lang="fr-FR" dirty="0"/>
          </a:p>
          <a:p>
            <a:pPr lvl="4"/>
            <a:r>
              <a:rPr lang="fr-FR" dirty="0"/>
              <a:t>Click to </a:t>
            </a:r>
            <a:r>
              <a:rPr lang="fr-FR" dirty="0" err="1"/>
              <a:t>add</a:t>
            </a:r>
            <a:r>
              <a:rPr lang="fr-FR" dirty="0"/>
              <a:t> </a:t>
            </a:r>
            <a:r>
              <a:rPr lang="fr-FR" dirty="0" err="1"/>
              <a:t>text</a:t>
            </a:r>
            <a:endParaRPr lang="en-GB" dirty="0"/>
          </a:p>
        </p:txBody>
      </p:sp>
      <p:sp>
        <p:nvSpPr>
          <p:cNvPr id="5" name="Espace réservé de la date 4">
            <a:extLst>
              <a:ext uri="{FF2B5EF4-FFF2-40B4-BE49-F238E27FC236}">
                <a16:creationId xmlns:a16="http://schemas.microsoft.com/office/drawing/2014/main" id="{BA9FEBDB-70B2-F869-A2F8-16BA0F7C9D6E}"/>
              </a:ext>
            </a:extLst>
          </p:cNvPr>
          <p:cNvSpPr>
            <a:spLocks noGrp="1"/>
          </p:cNvSpPr>
          <p:nvPr>
            <p:ph type="dt" sz="half" idx="10"/>
          </p:nvPr>
        </p:nvSpPr>
        <p:spPr/>
        <p:txBody>
          <a:bodyPr/>
          <a:lstStyle/>
          <a:p>
            <a:fld id="{D21563FF-05EE-244B-9BCF-B7E89617423F}" type="datetime1">
              <a:rPr lang="en-US" smtClean="0"/>
              <a:t>5/25/2026</a:t>
            </a:fld>
            <a:endParaRPr lang="en-GB"/>
          </a:p>
        </p:txBody>
      </p:sp>
      <p:sp>
        <p:nvSpPr>
          <p:cNvPr id="6" name="Espace réservé du pied de page 5">
            <a:extLst>
              <a:ext uri="{FF2B5EF4-FFF2-40B4-BE49-F238E27FC236}">
                <a16:creationId xmlns:a16="http://schemas.microsoft.com/office/drawing/2014/main" id="{31672E51-11F7-0071-86FE-393AFFB663CD}"/>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0A391CC2-0DD5-AB46-B813-2F039A0B8295}"/>
              </a:ext>
            </a:extLst>
          </p:cNvPr>
          <p:cNvSpPr>
            <a:spLocks noGrp="1"/>
          </p:cNvSpPr>
          <p:nvPr>
            <p:ph type="sldNum" sz="quarter" idx="12"/>
          </p:nvPr>
        </p:nvSpPr>
        <p:spPr/>
        <p:txBody>
          <a:bodyPr/>
          <a:lstStyle/>
          <a:p>
            <a:fld id="{C3FAF1D1-79C1-9D49-839F-729F0DFA8ED0}" type="slidenum">
              <a:rPr lang="en-GB" smtClean="0"/>
              <a:t>‹#›</a:t>
            </a:fld>
            <a:endParaRPr lang="en-GB"/>
          </a:p>
        </p:txBody>
      </p:sp>
    </p:spTree>
    <p:extLst>
      <p:ext uri="{BB962C8B-B14F-4D97-AF65-F5344CB8AC3E}">
        <p14:creationId xmlns:p14="http://schemas.microsoft.com/office/powerpoint/2010/main" val="240161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tractor with a fox on it&#10;&#10;Description automatically generated">
            <a:extLst>
              <a:ext uri="{FF2B5EF4-FFF2-40B4-BE49-F238E27FC236}">
                <a16:creationId xmlns:a16="http://schemas.microsoft.com/office/drawing/2014/main" id="{07D3F382-34B1-9865-D4F2-2CFC71586A89}"/>
              </a:ext>
            </a:extLst>
          </p:cNvPr>
          <p:cNvPicPr>
            <a:picLocks noChangeAspect="1"/>
          </p:cNvPicPr>
          <p:nvPr userDrawn="1"/>
        </p:nvPicPr>
        <p:blipFill>
          <a:blip r:embed="rId2"/>
          <a:stretch>
            <a:fillRect/>
          </a:stretch>
        </p:blipFill>
        <p:spPr>
          <a:xfrm>
            <a:off x="0" y="5277177"/>
            <a:ext cx="4038600" cy="1580823"/>
          </a:xfrm>
          <a:prstGeom prst="rect">
            <a:avLst/>
          </a:prstGeom>
        </p:spPr>
      </p:pic>
      <p:sp>
        <p:nvSpPr>
          <p:cNvPr id="2" name="Titre 1">
            <a:extLst>
              <a:ext uri="{FF2B5EF4-FFF2-40B4-BE49-F238E27FC236}">
                <a16:creationId xmlns:a16="http://schemas.microsoft.com/office/drawing/2014/main" id="{4057E8E4-741D-5EBE-B94D-6022D3DDE266}"/>
              </a:ext>
            </a:extLst>
          </p:cNvPr>
          <p:cNvSpPr>
            <a:spLocks noGrp="1"/>
          </p:cNvSpPr>
          <p:nvPr>
            <p:ph type="title" hasCustomPrompt="1"/>
          </p:nvPr>
        </p:nvSpPr>
        <p:spPr>
          <a:xfrm>
            <a:off x="839788" y="365125"/>
            <a:ext cx="10515600" cy="1325563"/>
          </a:xfrm>
        </p:spPr>
        <p:txBody>
          <a:bodyPr/>
          <a:lstStyle>
            <a:lvl1pPr>
              <a:defRPr>
                <a:solidFill>
                  <a:schemeClr val="accent2"/>
                </a:solidFill>
              </a:defRPr>
            </a:lvl1pPr>
          </a:lstStyle>
          <a:p>
            <a:r>
              <a:rPr lang="fr-FR" dirty="0"/>
              <a:t>Click to </a:t>
            </a:r>
            <a:r>
              <a:rPr lang="fr-FR" dirty="0" err="1"/>
              <a:t>add</a:t>
            </a:r>
            <a:r>
              <a:rPr lang="fr-FR" dirty="0"/>
              <a:t> </a:t>
            </a:r>
            <a:r>
              <a:rPr lang="fr-FR" dirty="0" err="1"/>
              <a:t>title</a:t>
            </a:r>
            <a:endParaRPr lang="en-GB" dirty="0"/>
          </a:p>
        </p:txBody>
      </p:sp>
      <p:sp>
        <p:nvSpPr>
          <p:cNvPr id="3" name="Espace réservé du texte 2">
            <a:extLst>
              <a:ext uri="{FF2B5EF4-FFF2-40B4-BE49-F238E27FC236}">
                <a16:creationId xmlns:a16="http://schemas.microsoft.com/office/drawing/2014/main" id="{B2EA1A2A-CA47-4110-611F-C724909C9B59}"/>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Click to </a:t>
            </a:r>
            <a:r>
              <a:rPr lang="fr-FR" dirty="0" err="1"/>
              <a:t>add</a:t>
            </a:r>
            <a:r>
              <a:rPr lang="fr-FR" dirty="0"/>
              <a:t> </a:t>
            </a:r>
            <a:r>
              <a:rPr lang="fr-FR" dirty="0" err="1"/>
              <a:t>text</a:t>
            </a:r>
            <a:endParaRPr lang="fr-FR" dirty="0"/>
          </a:p>
        </p:txBody>
      </p:sp>
      <p:sp>
        <p:nvSpPr>
          <p:cNvPr id="4" name="Espace réservé du contenu 3">
            <a:extLst>
              <a:ext uri="{FF2B5EF4-FFF2-40B4-BE49-F238E27FC236}">
                <a16:creationId xmlns:a16="http://schemas.microsoft.com/office/drawing/2014/main" id="{F757FC7B-2800-28B8-6A92-1AB5C765389A}"/>
              </a:ext>
            </a:extLst>
          </p:cNvPr>
          <p:cNvSpPr>
            <a:spLocks noGrp="1"/>
          </p:cNvSpPr>
          <p:nvPr>
            <p:ph sz="half" idx="2" hasCustomPrompt="1"/>
          </p:nvPr>
        </p:nvSpPr>
        <p:spPr>
          <a:xfrm>
            <a:off x="839788" y="2505075"/>
            <a:ext cx="5157787" cy="3684588"/>
          </a:xfrm>
        </p:spPr>
        <p:txBody>
          <a:bodyPr/>
          <a:lstStyle/>
          <a:p>
            <a:pPr lvl="0"/>
            <a:r>
              <a:rPr lang="fr-FR" dirty="0"/>
              <a:t>Click to </a:t>
            </a:r>
            <a:r>
              <a:rPr lang="fr-FR" dirty="0" err="1"/>
              <a:t>add</a:t>
            </a:r>
            <a:r>
              <a:rPr lang="fr-FR" dirty="0"/>
              <a:t> </a:t>
            </a:r>
            <a:r>
              <a:rPr lang="fr-FR" dirty="0" err="1"/>
              <a:t>text</a:t>
            </a:r>
            <a:endParaRPr lang="fr-FR" dirty="0"/>
          </a:p>
          <a:p>
            <a:pPr lvl="1"/>
            <a:r>
              <a:rPr lang="fr-FR" dirty="0"/>
              <a:t>Click to </a:t>
            </a:r>
            <a:r>
              <a:rPr lang="fr-FR" dirty="0" err="1"/>
              <a:t>add</a:t>
            </a:r>
            <a:r>
              <a:rPr lang="fr-FR" dirty="0"/>
              <a:t> </a:t>
            </a:r>
            <a:r>
              <a:rPr lang="fr-FR" dirty="0" err="1"/>
              <a:t>text</a:t>
            </a:r>
            <a:endParaRPr lang="fr-FR" dirty="0"/>
          </a:p>
          <a:p>
            <a:pPr lvl="2"/>
            <a:r>
              <a:rPr lang="fr-FR" dirty="0"/>
              <a:t>Click to </a:t>
            </a:r>
            <a:r>
              <a:rPr lang="fr-FR" dirty="0" err="1"/>
              <a:t>add</a:t>
            </a:r>
            <a:r>
              <a:rPr lang="fr-FR" dirty="0"/>
              <a:t> </a:t>
            </a:r>
            <a:r>
              <a:rPr lang="fr-FR" dirty="0" err="1"/>
              <a:t>text</a:t>
            </a:r>
            <a:endParaRPr lang="fr-FR" dirty="0"/>
          </a:p>
          <a:p>
            <a:pPr lvl="3"/>
            <a:r>
              <a:rPr lang="fr-FR" dirty="0"/>
              <a:t>Click to </a:t>
            </a:r>
            <a:r>
              <a:rPr lang="fr-FR" dirty="0" err="1"/>
              <a:t>add</a:t>
            </a:r>
            <a:r>
              <a:rPr lang="fr-FR" dirty="0"/>
              <a:t> </a:t>
            </a:r>
            <a:r>
              <a:rPr lang="fr-FR" dirty="0" err="1"/>
              <a:t>text</a:t>
            </a:r>
            <a:endParaRPr lang="fr-FR" dirty="0"/>
          </a:p>
          <a:p>
            <a:pPr lvl="4"/>
            <a:r>
              <a:rPr lang="fr-FR" dirty="0"/>
              <a:t>Click to </a:t>
            </a:r>
            <a:r>
              <a:rPr lang="fr-FR" dirty="0" err="1"/>
              <a:t>add</a:t>
            </a:r>
            <a:r>
              <a:rPr lang="fr-FR" dirty="0"/>
              <a:t> </a:t>
            </a:r>
            <a:r>
              <a:rPr lang="fr-FR" dirty="0" err="1"/>
              <a:t>text</a:t>
            </a:r>
            <a:endParaRPr lang="en-GB" dirty="0"/>
          </a:p>
        </p:txBody>
      </p:sp>
      <p:sp>
        <p:nvSpPr>
          <p:cNvPr id="5" name="Espace réservé du texte 4">
            <a:extLst>
              <a:ext uri="{FF2B5EF4-FFF2-40B4-BE49-F238E27FC236}">
                <a16:creationId xmlns:a16="http://schemas.microsoft.com/office/drawing/2014/main" id="{303629D3-4182-1ED8-0615-F1226846D8D9}"/>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Click to </a:t>
            </a:r>
            <a:r>
              <a:rPr lang="fr-FR" dirty="0" err="1"/>
              <a:t>add</a:t>
            </a:r>
            <a:r>
              <a:rPr lang="fr-FR" dirty="0"/>
              <a:t> </a:t>
            </a:r>
            <a:r>
              <a:rPr lang="fr-FR" dirty="0" err="1"/>
              <a:t>text</a:t>
            </a:r>
            <a:endParaRPr lang="fr-FR" dirty="0"/>
          </a:p>
        </p:txBody>
      </p:sp>
      <p:sp>
        <p:nvSpPr>
          <p:cNvPr id="6" name="Espace réservé du contenu 5">
            <a:extLst>
              <a:ext uri="{FF2B5EF4-FFF2-40B4-BE49-F238E27FC236}">
                <a16:creationId xmlns:a16="http://schemas.microsoft.com/office/drawing/2014/main" id="{4B9EC418-7A51-165F-5702-1E55C0D1EAB8}"/>
              </a:ext>
            </a:extLst>
          </p:cNvPr>
          <p:cNvSpPr>
            <a:spLocks noGrp="1"/>
          </p:cNvSpPr>
          <p:nvPr>
            <p:ph sz="quarter" idx="4" hasCustomPrompt="1"/>
          </p:nvPr>
        </p:nvSpPr>
        <p:spPr>
          <a:xfrm>
            <a:off x="6172200" y="2505075"/>
            <a:ext cx="5183188" cy="3684588"/>
          </a:xfrm>
        </p:spPr>
        <p:txBody>
          <a:bodyPr/>
          <a:lstStyle/>
          <a:p>
            <a:pPr lvl="0"/>
            <a:r>
              <a:rPr lang="fr-FR" dirty="0"/>
              <a:t>Click to </a:t>
            </a:r>
            <a:r>
              <a:rPr lang="fr-FR" dirty="0" err="1"/>
              <a:t>add</a:t>
            </a:r>
            <a:r>
              <a:rPr lang="fr-FR" dirty="0"/>
              <a:t> </a:t>
            </a:r>
            <a:r>
              <a:rPr lang="fr-FR" dirty="0" err="1"/>
              <a:t>text</a:t>
            </a:r>
            <a:endParaRPr lang="fr-FR" dirty="0"/>
          </a:p>
          <a:p>
            <a:pPr lvl="1"/>
            <a:r>
              <a:rPr lang="fr-FR" dirty="0"/>
              <a:t>Click to </a:t>
            </a:r>
            <a:r>
              <a:rPr lang="fr-FR" dirty="0" err="1"/>
              <a:t>add</a:t>
            </a:r>
            <a:r>
              <a:rPr lang="fr-FR" dirty="0"/>
              <a:t> </a:t>
            </a:r>
            <a:r>
              <a:rPr lang="fr-FR" dirty="0" err="1"/>
              <a:t>text</a:t>
            </a:r>
            <a:endParaRPr lang="fr-FR" dirty="0"/>
          </a:p>
          <a:p>
            <a:pPr lvl="2"/>
            <a:r>
              <a:rPr lang="fr-FR" dirty="0"/>
              <a:t>Click to </a:t>
            </a:r>
            <a:r>
              <a:rPr lang="fr-FR" dirty="0" err="1"/>
              <a:t>add</a:t>
            </a:r>
            <a:r>
              <a:rPr lang="fr-FR" dirty="0"/>
              <a:t> </a:t>
            </a:r>
            <a:r>
              <a:rPr lang="fr-FR" dirty="0" err="1"/>
              <a:t>text</a:t>
            </a:r>
            <a:endParaRPr lang="fr-FR" dirty="0"/>
          </a:p>
          <a:p>
            <a:pPr lvl="3"/>
            <a:r>
              <a:rPr lang="fr-FR" dirty="0"/>
              <a:t>Click to </a:t>
            </a:r>
            <a:r>
              <a:rPr lang="fr-FR" dirty="0" err="1"/>
              <a:t>add</a:t>
            </a:r>
            <a:r>
              <a:rPr lang="fr-FR" dirty="0"/>
              <a:t> </a:t>
            </a:r>
            <a:r>
              <a:rPr lang="fr-FR" dirty="0" err="1"/>
              <a:t>text</a:t>
            </a:r>
            <a:endParaRPr lang="fr-FR" dirty="0"/>
          </a:p>
          <a:p>
            <a:pPr lvl="4"/>
            <a:r>
              <a:rPr lang="fr-FR" dirty="0"/>
              <a:t>Click to </a:t>
            </a:r>
            <a:r>
              <a:rPr lang="fr-FR" dirty="0" err="1"/>
              <a:t>add</a:t>
            </a:r>
            <a:r>
              <a:rPr lang="fr-FR" dirty="0"/>
              <a:t> </a:t>
            </a:r>
            <a:r>
              <a:rPr lang="fr-FR" dirty="0" err="1"/>
              <a:t>text</a:t>
            </a:r>
            <a:endParaRPr lang="en-GB" dirty="0"/>
          </a:p>
        </p:txBody>
      </p:sp>
      <p:sp>
        <p:nvSpPr>
          <p:cNvPr id="7" name="Espace réservé de la date 6">
            <a:extLst>
              <a:ext uri="{FF2B5EF4-FFF2-40B4-BE49-F238E27FC236}">
                <a16:creationId xmlns:a16="http://schemas.microsoft.com/office/drawing/2014/main" id="{ADF0F595-A85E-8A82-57CF-0B183973DBB5}"/>
              </a:ext>
            </a:extLst>
          </p:cNvPr>
          <p:cNvSpPr>
            <a:spLocks noGrp="1"/>
          </p:cNvSpPr>
          <p:nvPr>
            <p:ph type="dt" sz="half" idx="10"/>
          </p:nvPr>
        </p:nvSpPr>
        <p:spPr/>
        <p:txBody>
          <a:bodyPr/>
          <a:lstStyle/>
          <a:p>
            <a:fld id="{0832FC5E-1989-8E4E-BBAF-F6B87152E044}" type="datetime1">
              <a:rPr lang="en-US" smtClean="0"/>
              <a:t>5/25/2026</a:t>
            </a:fld>
            <a:endParaRPr lang="en-GB"/>
          </a:p>
        </p:txBody>
      </p:sp>
      <p:sp>
        <p:nvSpPr>
          <p:cNvPr id="8" name="Espace réservé du pied de page 7">
            <a:extLst>
              <a:ext uri="{FF2B5EF4-FFF2-40B4-BE49-F238E27FC236}">
                <a16:creationId xmlns:a16="http://schemas.microsoft.com/office/drawing/2014/main" id="{C2D6C759-A3D6-3CC2-DC05-62914D1F82E5}"/>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E5409209-4CF6-498C-BC6A-98C9F5A3A7B1}"/>
              </a:ext>
            </a:extLst>
          </p:cNvPr>
          <p:cNvSpPr>
            <a:spLocks noGrp="1"/>
          </p:cNvSpPr>
          <p:nvPr>
            <p:ph type="sldNum" sz="quarter" idx="12"/>
          </p:nvPr>
        </p:nvSpPr>
        <p:spPr/>
        <p:txBody>
          <a:bodyPr/>
          <a:lstStyle/>
          <a:p>
            <a:fld id="{C3FAF1D1-79C1-9D49-839F-729F0DFA8ED0}" type="slidenum">
              <a:rPr lang="en-GB" smtClean="0"/>
              <a:t>‹#›</a:t>
            </a:fld>
            <a:endParaRPr lang="en-GB"/>
          </a:p>
        </p:txBody>
      </p:sp>
    </p:spTree>
    <p:extLst>
      <p:ext uri="{BB962C8B-B14F-4D97-AF65-F5344CB8AC3E}">
        <p14:creationId xmlns:p14="http://schemas.microsoft.com/office/powerpoint/2010/main" val="1537160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tractor with a fox on it&#10;&#10;Description automatically generated">
            <a:extLst>
              <a:ext uri="{FF2B5EF4-FFF2-40B4-BE49-F238E27FC236}">
                <a16:creationId xmlns:a16="http://schemas.microsoft.com/office/drawing/2014/main" id="{4938918A-9D85-7BF0-8E86-0D10752E846E}"/>
              </a:ext>
            </a:extLst>
          </p:cNvPr>
          <p:cNvPicPr>
            <a:picLocks noChangeAspect="1"/>
          </p:cNvPicPr>
          <p:nvPr userDrawn="1"/>
        </p:nvPicPr>
        <p:blipFill>
          <a:blip r:embed="rId2"/>
          <a:stretch>
            <a:fillRect/>
          </a:stretch>
        </p:blipFill>
        <p:spPr>
          <a:xfrm>
            <a:off x="0" y="5277177"/>
            <a:ext cx="4038600" cy="1580823"/>
          </a:xfrm>
          <a:prstGeom prst="rect">
            <a:avLst/>
          </a:prstGeom>
        </p:spPr>
      </p:pic>
      <p:sp>
        <p:nvSpPr>
          <p:cNvPr id="2" name="Titre 1">
            <a:extLst>
              <a:ext uri="{FF2B5EF4-FFF2-40B4-BE49-F238E27FC236}">
                <a16:creationId xmlns:a16="http://schemas.microsoft.com/office/drawing/2014/main" id="{E0CAFA60-6E0D-3CA9-A27E-71FAE4EAF62D}"/>
              </a:ext>
            </a:extLst>
          </p:cNvPr>
          <p:cNvSpPr>
            <a:spLocks noGrp="1"/>
          </p:cNvSpPr>
          <p:nvPr>
            <p:ph type="title" hasCustomPrompt="1"/>
          </p:nvPr>
        </p:nvSpPr>
        <p:spPr>
          <a:xfrm>
            <a:off x="839788" y="457200"/>
            <a:ext cx="3932237" cy="1600200"/>
          </a:xfrm>
        </p:spPr>
        <p:txBody>
          <a:bodyPr anchor="b"/>
          <a:lstStyle>
            <a:lvl1pPr>
              <a:defRPr sz="3200">
                <a:solidFill>
                  <a:schemeClr val="accent2"/>
                </a:solidFill>
              </a:defRPr>
            </a:lvl1pPr>
          </a:lstStyle>
          <a:p>
            <a:r>
              <a:rPr lang="fr-FR" dirty="0"/>
              <a:t>Click to </a:t>
            </a:r>
            <a:r>
              <a:rPr lang="fr-FR" dirty="0" err="1"/>
              <a:t>add</a:t>
            </a:r>
            <a:r>
              <a:rPr lang="fr-FR" dirty="0"/>
              <a:t> </a:t>
            </a:r>
            <a:r>
              <a:rPr lang="fr-FR" dirty="0" err="1"/>
              <a:t>title</a:t>
            </a:r>
            <a:endParaRPr lang="en-GB" dirty="0"/>
          </a:p>
        </p:txBody>
      </p:sp>
      <p:sp>
        <p:nvSpPr>
          <p:cNvPr id="3" name="Espace réservé du contenu 2">
            <a:extLst>
              <a:ext uri="{FF2B5EF4-FFF2-40B4-BE49-F238E27FC236}">
                <a16:creationId xmlns:a16="http://schemas.microsoft.com/office/drawing/2014/main" id="{4FBFD51B-27C6-680F-7936-4C67D66DBDD9}"/>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Click to </a:t>
            </a:r>
            <a:r>
              <a:rPr lang="fr-FR" dirty="0" err="1"/>
              <a:t>add</a:t>
            </a:r>
            <a:r>
              <a:rPr lang="fr-FR" dirty="0"/>
              <a:t> </a:t>
            </a:r>
            <a:r>
              <a:rPr lang="fr-FR" dirty="0" err="1"/>
              <a:t>text</a:t>
            </a:r>
            <a:endParaRPr lang="fr-FR" dirty="0"/>
          </a:p>
          <a:p>
            <a:pPr lvl="1"/>
            <a:r>
              <a:rPr lang="fr-FR" dirty="0"/>
              <a:t>Click to </a:t>
            </a:r>
            <a:r>
              <a:rPr lang="fr-FR" dirty="0" err="1"/>
              <a:t>add</a:t>
            </a:r>
            <a:r>
              <a:rPr lang="fr-FR" dirty="0"/>
              <a:t> </a:t>
            </a:r>
            <a:r>
              <a:rPr lang="fr-FR" dirty="0" err="1"/>
              <a:t>text</a:t>
            </a:r>
            <a:endParaRPr lang="fr-FR" dirty="0"/>
          </a:p>
          <a:p>
            <a:pPr lvl="2"/>
            <a:r>
              <a:rPr lang="fr-FR" dirty="0"/>
              <a:t>Click to </a:t>
            </a:r>
            <a:r>
              <a:rPr lang="fr-FR" dirty="0" err="1"/>
              <a:t>add</a:t>
            </a:r>
            <a:r>
              <a:rPr lang="fr-FR" dirty="0"/>
              <a:t> </a:t>
            </a:r>
            <a:r>
              <a:rPr lang="fr-FR" dirty="0" err="1"/>
              <a:t>text</a:t>
            </a:r>
            <a:endParaRPr lang="fr-FR" dirty="0"/>
          </a:p>
          <a:p>
            <a:pPr lvl="3"/>
            <a:r>
              <a:rPr lang="fr-FR" dirty="0"/>
              <a:t>Click to </a:t>
            </a:r>
            <a:r>
              <a:rPr lang="fr-FR" dirty="0" err="1"/>
              <a:t>add</a:t>
            </a:r>
            <a:r>
              <a:rPr lang="fr-FR" dirty="0"/>
              <a:t> </a:t>
            </a:r>
            <a:r>
              <a:rPr lang="fr-FR" dirty="0" err="1"/>
              <a:t>text</a:t>
            </a:r>
            <a:endParaRPr lang="fr-FR" dirty="0"/>
          </a:p>
          <a:p>
            <a:pPr lvl="4"/>
            <a:r>
              <a:rPr lang="fr-FR" dirty="0"/>
              <a:t>Click to </a:t>
            </a:r>
            <a:r>
              <a:rPr lang="fr-FR" dirty="0" err="1"/>
              <a:t>add</a:t>
            </a:r>
            <a:r>
              <a:rPr lang="fr-FR" dirty="0"/>
              <a:t> </a:t>
            </a:r>
            <a:r>
              <a:rPr lang="fr-FR" dirty="0" err="1"/>
              <a:t>text</a:t>
            </a:r>
            <a:endParaRPr lang="en-GB" dirty="0"/>
          </a:p>
        </p:txBody>
      </p:sp>
      <p:sp>
        <p:nvSpPr>
          <p:cNvPr id="4" name="Espace réservé du texte 3">
            <a:extLst>
              <a:ext uri="{FF2B5EF4-FFF2-40B4-BE49-F238E27FC236}">
                <a16:creationId xmlns:a16="http://schemas.microsoft.com/office/drawing/2014/main" id="{C84D5166-6EC0-50D2-9530-B577E4AFBFE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Click to </a:t>
            </a:r>
            <a:r>
              <a:rPr lang="fr-FR" dirty="0" err="1"/>
              <a:t>add</a:t>
            </a:r>
            <a:r>
              <a:rPr lang="fr-FR" dirty="0"/>
              <a:t> </a:t>
            </a:r>
            <a:r>
              <a:rPr lang="fr-FR" dirty="0" err="1"/>
              <a:t>text</a:t>
            </a:r>
            <a:endParaRPr lang="fr-FR" dirty="0"/>
          </a:p>
        </p:txBody>
      </p:sp>
      <p:sp>
        <p:nvSpPr>
          <p:cNvPr id="5" name="Espace réservé de la date 4">
            <a:extLst>
              <a:ext uri="{FF2B5EF4-FFF2-40B4-BE49-F238E27FC236}">
                <a16:creationId xmlns:a16="http://schemas.microsoft.com/office/drawing/2014/main" id="{6D16743E-145C-C69D-ADDA-92E149CB90F2}"/>
              </a:ext>
            </a:extLst>
          </p:cNvPr>
          <p:cNvSpPr>
            <a:spLocks noGrp="1"/>
          </p:cNvSpPr>
          <p:nvPr>
            <p:ph type="dt" sz="half" idx="10"/>
          </p:nvPr>
        </p:nvSpPr>
        <p:spPr/>
        <p:txBody>
          <a:bodyPr/>
          <a:lstStyle/>
          <a:p>
            <a:fld id="{5B621DE5-51F2-CF42-B80A-741CD93392D6}" type="datetime1">
              <a:rPr lang="en-US" smtClean="0"/>
              <a:t>5/25/2026</a:t>
            </a:fld>
            <a:endParaRPr lang="en-GB"/>
          </a:p>
        </p:txBody>
      </p:sp>
      <p:sp>
        <p:nvSpPr>
          <p:cNvPr id="6" name="Espace réservé du pied de page 5">
            <a:extLst>
              <a:ext uri="{FF2B5EF4-FFF2-40B4-BE49-F238E27FC236}">
                <a16:creationId xmlns:a16="http://schemas.microsoft.com/office/drawing/2014/main" id="{7D80E7C7-3B58-08B9-46F4-083F11F4D109}"/>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4C96DFC0-0E2F-ACF0-8ACC-A886C02AFFA4}"/>
              </a:ext>
            </a:extLst>
          </p:cNvPr>
          <p:cNvSpPr>
            <a:spLocks noGrp="1"/>
          </p:cNvSpPr>
          <p:nvPr>
            <p:ph type="sldNum" sz="quarter" idx="12"/>
          </p:nvPr>
        </p:nvSpPr>
        <p:spPr/>
        <p:txBody>
          <a:bodyPr/>
          <a:lstStyle/>
          <a:p>
            <a:fld id="{C3FAF1D1-79C1-9D49-839F-729F0DFA8ED0}" type="slidenum">
              <a:rPr lang="en-GB" smtClean="0"/>
              <a:t>‹#›</a:t>
            </a:fld>
            <a:endParaRPr lang="en-GB"/>
          </a:p>
        </p:txBody>
      </p:sp>
    </p:spTree>
    <p:extLst>
      <p:ext uri="{BB962C8B-B14F-4D97-AF65-F5344CB8AC3E}">
        <p14:creationId xmlns:p14="http://schemas.microsoft.com/office/powerpoint/2010/main" val="70477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A tractor with a fox on it&#10;&#10;Description automatically generated">
            <a:extLst>
              <a:ext uri="{FF2B5EF4-FFF2-40B4-BE49-F238E27FC236}">
                <a16:creationId xmlns:a16="http://schemas.microsoft.com/office/drawing/2014/main" id="{FAD23815-300C-1328-ADDF-E17619EF991C}"/>
              </a:ext>
            </a:extLst>
          </p:cNvPr>
          <p:cNvPicPr>
            <a:picLocks noChangeAspect="1"/>
          </p:cNvPicPr>
          <p:nvPr userDrawn="1"/>
        </p:nvPicPr>
        <p:blipFill>
          <a:blip r:embed="rId2"/>
          <a:stretch>
            <a:fillRect/>
          </a:stretch>
        </p:blipFill>
        <p:spPr>
          <a:xfrm>
            <a:off x="0" y="5277177"/>
            <a:ext cx="4038600" cy="1580823"/>
          </a:xfrm>
          <a:prstGeom prst="rect">
            <a:avLst/>
          </a:prstGeom>
        </p:spPr>
      </p:pic>
      <p:sp>
        <p:nvSpPr>
          <p:cNvPr id="2" name="Titre 1">
            <a:extLst>
              <a:ext uri="{FF2B5EF4-FFF2-40B4-BE49-F238E27FC236}">
                <a16:creationId xmlns:a16="http://schemas.microsoft.com/office/drawing/2014/main" id="{E7E905DC-A714-B75D-A4BC-7B78F0942967}"/>
              </a:ext>
            </a:extLst>
          </p:cNvPr>
          <p:cNvSpPr>
            <a:spLocks noGrp="1"/>
          </p:cNvSpPr>
          <p:nvPr>
            <p:ph type="title" hasCustomPrompt="1"/>
          </p:nvPr>
        </p:nvSpPr>
        <p:spPr>
          <a:xfrm>
            <a:off x="839788" y="457200"/>
            <a:ext cx="3932237" cy="1600200"/>
          </a:xfrm>
        </p:spPr>
        <p:txBody>
          <a:bodyPr anchor="b"/>
          <a:lstStyle>
            <a:lvl1pPr>
              <a:defRPr sz="3200">
                <a:solidFill>
                  <a:schemeClr val="accent2"/>
                </a:solidFill>
              </a:defRPr>
            </a:lvl1pPr>
          </a:lstStyle>
          <a:p>
            <a:r>
              <a:rPr lang="fr-FR" dirty="0"/>
              <a:t>Click to </a:t>
            </a:r>
            <a:r>
              <a:rPr lang="fr-FR" dirty="0" err="1"/>
              <a:t>add</a:t>
            </a:r>
            <a:r>
              <a:rPr lang="fr-FR" dirty="0"/>
              <a:t> </a:t>
            </a:r>
            <a:r>
              <a:rPr lang="fr-FR" dirty="0" err="1"/>
              <a:t>title</a:t>
            </a:r>
            <a:endParaRPr lang="en-GB" dirty="0"/>
          </a:p>
        </p:txBody>
      </p:sp>
      <p:sp>
        <p:nvSpPr>
          <p:cNvPr id="3" name="Espace réservé pour une image  2">
            <a:extLst>
              <a:ext uri="{FF2B5EF4-FFF2-40B4-BE49-F238E27FC236}">
                <a16:creationId xmlns:a16="http://schemas.microsoft.com/office/drawing/2014/main" id="{AEEA6D74-735C-E8BB-7175-4E080472EA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8D93965A-AFE6-A3BD-FD9A-3DCDB1AAC5D5}"/>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Click to </a:t>
            </a:r>
            <a:r>
              <a:rPr lang="fr-FR" dirty="0" err="1"/>
              <a:t>add</a:t>
            </a:r>
            <a:r>
              <a:rPr lang="fr-FR" dirty="0"/>
              <a:t> </a:t>
            </a:r>
            <a:r>
              <a:rPr lang="fr-FR" dirty="0" err="1"/>
              <a:t>text</a:t>
            </a:r>
            <a:endParaRPr lang="fr-FR" dirty="0"/>
          </a:p>
        </p:txBody>
      </p:sp>
      <p:sp>
        <p:nvSpPr>
          <p:cNvPr id="5" name="Espace réservé de la date 4">
            <a:extLst>
              <a:ext uri="{FF2B5EF4-FFF2-40B4-BE49-F238E27FC236}">
                <a16:creationId xmlns:a16="http://schemas.microsoft.com/office/drawing/2014/main" id="{3B6202F2-6307-3C42-11D6-8E0AEB3A07DA}"/>
              </a:ext>
            </a:extLst>
          </p:cNvPr>
          <p:cNvSpPr>
            <a:spLocks noGrp="1"/>
          </p:cNvSpPr>
          <p:nvPr>
            <p:ph type="dt" sz="half" idx="10"/>
          </p:nvPr>
        </p:nvSpPr>
        <p:spPr/>
        <p:txBody>
          <a:bodyPr/>
          <a:lstStyle/>
          <a:p>
            <a:fld id="{359E1F0D-CBA3-D642-A75D-7C8B57227BF2}" type="datetime1">
              <a:rPr lang="en-US" smtClean="0"/>
              <a:t>5/25/2026</a:t>
            </a:fld>
            <a:endParaRPr lang="en-GB"/>
          </a:p>
        </p:txBody>
      </p:sp>
      <p:sp>
        <p:nvSpPr>
          <p:cNvPr id="6" name="Espace réservé du pied de page 5">
            <a:extLst>
              <a:ext uri="{FF2B5EF4-FFF2-40B4-BE49-F238E27FC236}">
                <a16:creationId xmlns:a16="http://schemas.microsoft.com/office/drawing/2014/main" id="{50742E7D-7A9F-087D-6751-E2AFA71D52B5}"/>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B01D1BFC-AAF0-AF4F-2775-07850621FB75}"/>
              </a:ext>
            </a:extLst>
          </p:cNvPr>
          <p:cNvSpPr>
            <a:spLocks noGrp="1"/>
          </p:cNvSpPr>
          <p:nvPr>
            <p:ph type="sldNum" sz="quarter" idx="12"/>
          </p:nvPr>
        </p:nvSpPr>
        <p:spPr/>
        <p:txBody>
          <a:bodyPr/>
          <a:lstStyle/>
          <a:p>
            <a:fld id="{C3FAF1D1-79C1-9D49-839F-729F0DFA8ED0}" type="slidenum">
              <a:rPr lang="en-GB" smtClean="0"/>
              <a:t>‹#›</a:t>
            </a:fld>
            <a:endParaRPr lang="en-GB"/>
          </a:p>
        </p:txBody>
      </p:sp>
    </p:spTree>
    <p:extLst>
      <p:ext uri="{BB962C8B-B14F-4D97-AF65-F5344CB8AC3E}">
        <p14:creationId xmlns:p14="http://schemas.microsoft.com/office/powerpoint/2010/main" val="370925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92EEE0D-3929-ADCB-E92E-EAE5489E7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Click to </a:t>
            </a:r>
            <a:r>
              <a:rPr lang="fr-FR" dirty="0" err="1"/>
              <a:t>add</a:t>
            </a:r>
            <a:r>
              <a:rPr lang="fr-FR" dirty="0"/>
              <a:t> </a:t>
            </a:r>
            <a:r>
              <a:rPr lang="fr-FR" dirty="0" err="1"/>
              <a:t>title</a:t>
            </a:r>
            <a:endParaRPr lang="en-GB" dirty="0"/>
          </a:p>
        </p:txBody>
      </p:sp>
      <p:sp>
        <p:nvSpPr>
          <p:cNvPr id="3" name="Espace réservé du texte 2">
            <a:extLst>
              <a:ext uri="{FF2B5EF4-FFF2-40B4-BE49-F238E27FC236}">
                <a16:creationId xmlns:a16="http://schemas.microsoft.com/office/drawing/2014/main" id="{756B3918-73D1-B99C-4903-2677699E4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Click to </a:t>
            </a:r>
            <a:r>
              <a:rPr lang="fr-FR" dirty="0" err="1"/>
              <a:t>add</a:t>
            </a:r>
            <a:r>
              <a:rPr lang="fr-FR" dirty="0"/>
              <a:t> </a:t>
            </a:r>
            <a:r>
              <a:rPr lang="fr-FR" dirty="0" err="1"/>
              <a:t>text</a:t>
            </a:r>
            <a:endParaRPr lang="fr-FR" dirty="0"/>
          </a:p>
          <a:p>
            <a:pPr lvl="1"/>
            <a:r>
              <a:rPr lang="fr-FR" dirty="0"/>
              <a:t>Click to </a:t>
            </a:r>
            <a:r>
              <a:rPr lang="fr-FR" dirty="0" err="1"/>
              <a:t>add</a:t>
            </a:r>
            <a:r>
              <a:rPr lang="fr-FR" dirty="0"/>
              <a:t> </a:t>
            </a:r>
            <a:r>
              <a:rPr lang="fr-FR" dirty="0" err="1"/>
              <a:t>text</a:t>
            </a:r>
            <a:endParaRPr lang="fr-FR" dirty="0"/>
          </a:p>
          <a:p>
            <a:pPr lvl="2"/>
            <a:r>
              <a:rPr lang="fr-FR" dirty="0"/>
              <a:t>Click to </a:t>
            </a:r>
            <a:r>
              <a:rPr lang="fr-FR" dirty="0" err="1"/>
              <a:t>add</a:t>
            </a:r>
            <a:r>
              <a:rPr lang="fr-FR" dirty="0"/>
              <a:t> </a:t>
            </a:r>
            <a:r>
              <a:rPr lang="fr-FR" dirty="0" err="1"/>
              <a:t>text</a:t>
            </a:r>
            <a:endParaRPr lang="fr-FR" dirty="0"/>
          </a:p>
          <a:p>
            <a:pPr lvl="3"/>
            <a:r>
              <a:rPr lang="fr-FR" dirty="0"/>
              <a:t>Click to </a:t>
            </a:r>
            <a:r>
              <a:rPr lang="fr-FR" dirty="0" err="1"/>
              <a:t>add</a:t>
            </a:r>
            <a:r>
              <a:rPr lang="fr-FR" dirty="0"/>
              <a:t> </a:t>
            </a:r>
            <a:r>
              <a:rPr lang="fr-FR" dirty="0" err="1"/>
              <a:t>text</a:t>
            </a:r>
            <a:endParaRPr lang="fr-FR" dirty="0"/>
          </a:p>
          <a:p>
            <a:pPr lvl="4"/>
            <a:r>
              <a:rPr lang="fr-FR" dirty="0"/>
              <a:t>Click to </a:t>
            </a:r>
            <a:r>
              <a:rPr lang="fr-FR" dirty="0" err="1"/>
              <a:t>add</a:t>
            </a:r>
            <a:r>
              <a:rPr lang="fr-FR" dirty="0"/>
              <a:t> </a:t>
            </a:r>
            <a:r>
              <a:rPr lang="fr-FR" dirty="0" err="1"/>
              <a:t>text</a:t>
            </a:r>
            <a:endParaRPr lang="en-GB" dirty="0"/>
          </a:p>
        </p:txBody>
      </p:sp>
      <p:sp>
        <p:nvSpPr>
          <p:cNvPr id="4" name="Espace réservé de la date 3">
            <a:extLst>
              <a:ext uri="{FF2B5EF4-FFF2-40B4-BE49-F238E27FC236}">
                <a16:creationId xmlns:a16="http://schemas.microsoft.com/office/drawing/2014/main" id="{B2836D36-1022-D3BC-EC96-4A86DB7FE0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2"/>
                </a:solidFill>
                <a:latin typeface="Arial" panose="020B0604020202020204" pitchFamily="34" charset="0"/>
                <a:cs typeface="Arial" panose="020B0604020202020204" pitchFamily="34" charset="0"/>
              </a:defRPr>
            </a:lvl1pPr>
          </a:lstStyle>
          <a:p>
            <a:fld id="{B6ABCC86-4D59-544C-91FC-F8CF6EFF9C57}" type="datetime1">
              <a:rPr lang="en-US" smtClean="0"/>
              <a:t>5/25/2026</a:t>
            </a:fld>
            <a:endParaRPr lang="en-GB" dirty="0"/>
          </a:p>
        </p:txBody>
      </p:sp>
      <p:sp>
        <p:nvSpPr>
          <p:cNvPr id="5" name="Espace réservé du pied de page 4">
            <a:extLst>
              <a:ext uri="{FF2B5EF4-FFF2-40B4-BE49-F238E27FC236}">
                <a16:creationId xmlns:a16="http://schemas.microsoft.com/office/drawing/2014/main" id="{CD671C30-AF5F-E931-CF32-D80BF2DEF6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tx2"/>
                </a:solidFill>
                <a:latin typeface="Arial" panose="020B0604020202020204" pitchFamily="34" charset="0"/>
                <a:cs typeface="Arial" panose="020B0604020202020204" pitchFamily="34" charset="0"/>
              </a:defRPr>
            </a:lvl1pPr>
          </a:lstStyle>
          <a:p>
            <a:endParaRPr lang="en-GB" dirty="0"/>
          </a:p>
        </p:txBody>
      </p:sp>
      <p:sp>
        <p:nvSpPr>
          <p:cNvPr id="6" name="Espace réservé du numéro de diapositive 5">
            <a:extLst>
              <a:ext uri="{FF2B5EF4-FFF2-40B4-BE49-F238E27FC236}">
                <a16:creationId xmlns:a16="http://schemas.microsoft.com/office/drawing/2014/main" id="{255D2713-BC5E-6DAD-BBFF-D4A2EA4DC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accent1"/>
                </a:solidFill>
                <a:latin typeface="Arial" panose="020B0604020202020204" pitchFamily="34" charset="0"/>
                <a:cs typeface="Arial" panose="020B0604020202020204" pitchFamily="34" charset="0"/>
              </a:defRPr>
            </a:lvl1pPr>
          </a:lstStyle>
          <a:p>
            <a:fld id="{C3FAF1D1-79C1-9D49-839F-729F0DFA8ED0}" type="slidenum">
              <a:rPr lang="en-GB" smtClean="0"/>
              <a:pPr/>
              <a:t>‹#›</a:t>
            </a:fld>
            <a:endParaRPr lang="en-GB" dirty="0"/>
          </a:p>
        </p:txBody>
      </p:sp>
    </p:spTree>
    <p:extLst>
      <p:ext uri="{BB962C8B-B14F-4D97-AF65-F5344CB8AC3E}">
        <p14:creationId xmlns:p14="http://schemas.microsoft.com/office/powerpoint/2010/main" val="248960403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50" r:id="rId5"/>
    <p:sldLayoutId id="2147483652" r:id="rId6"/>
    <p:sldLayoutId id="2147483653" r:id="rId7"/>
    <p:sldLayoutId id="2147483656" r:id="rId8"/>
    <p:sldLayoutId id="2147483657" r:id="rId9"/>
    <p:sldLayoutId id="2147483654" r:id="rId10"/>
    <p:sldLayoutId id="2147483655"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6A6AE-E386-45BB-65FC-5DFE1D318EC7}"/>
              </a:ext>
            </a:extLst>
          </p:cNvPr>
          <p:cNvSpPr>
            <a:spLocks noGrp="1"/>
          </p:cNvSpPr>
          <p:nvPr>
            <p:ph type="ctrTitle"/>
          </p:nvPr>
        </p:nvSpPr>
        <p:spPr/>
        <p:txBody>
          <a:bodyPr>
            <a:normAutofit fontScale="90000"/>
          </a:bodyPr>
          <a:lstStyle/>
          <a:p>
            <a:r>
              <a:rPr lang="en-US" dirty="0"/>
              <a:t>Swedish rural areas: education, development and challenges</a:t>
            </a:r>
            <a:endParaRPr lang="en-GB" dirty="0"/>
          </a:p>
        </p:txBody>
      </p:sp>
      <p:sp>
        <p:nvSpPr>
          <p:cNvPr id="3" name="Subtitle 2">
            <a:extLst>
              <a:ext uri="{FF2B5EF4-FFF2-40B4-BE49-F238E27FC236}">
                <a16:creationId xmlns:a16="http://schemas.microsoft.com/office/drawing/2014/main" id="{75259000-9C6F-470B-0518-A9CAFB411BED}"/>
              </a:ext>
            </a:extLst>
          </p:cNvPr>
          <p:cNvSpPr>
            <a:spLocks noGrp="1"/>
          </p:cNvSpPr>
          <p:nvPr>
            <p:ph type="subTitle" idx="1"/>
          </p:nvPr>
        </p:nvSpPr>
        <p:spPr>
          <a:xfrm>
            <a:off x="622126" y="4187939"/>
            <a:ext cx="7200000" cy="1505238"/>
          </a:xfrm>
        </p:spPr>
        <p:txBody>
          <a:bodyPr>
            <a:normAutofit fontScale="32500" lnSpcReduction="20000"/>
          </a:bodyPr>
          <a:lstStyle/>
          <a:p>
            <a:r>
              <a:rPr lang="en-US" sz="3200" dirty="0"/>
              <a:t>Part of the EU project</a:t>
            </a:r>
            <a:r>
              <a:rPr lang="sv-SE" sz="3200" spc="0" dirty="0"/>
              <a:t> </a:t>
            </a:r>
            <a:r>
              <a:rPr lang="en-US" sz="3200" i="1" spc="0" dirty="0" err="1"/>
              <a:t>RUral</a:t>
            </a:r>
            <a:r>
              <a:rPr lang="en-US" sz="3200" i="1" spc="0" dirty="0"/>
              <a:t> Revival: A Life In The Inspirational Countryside (RURALITIC)</a:t>
            </a:r>
          </a:p>
          <a:p>
            <a:r>
              <a:rPr lang="sv-SE" b="1" spc="0" dirty="0"/>
              <a:t>Mikael Börjesson, Felix Bengtsson, André Bryntesson, Pablo </a:t>
            </a:r>
            <a:r>
              <a:rPr lang="sv-SE" b="1" spc="0" dirty="0" err="1"/>
              <a:t>Lillo</a:t>
            </a:r>
            <a:r>
              <a:rPr lang="sv-SE" b="1" spc="0" dirty="0"/>
              <a:t> </a:t>
            </a:r>
            <a:r>
              <a:rPr lang="sv-SE" b="1" spc="0" dirty="0" err="1"/>
              <a:t>Cea</a:t>
            </a:r>
            <a:r>
              <a:rPr lang="sv-SE" b="1" spc="0" dirty="0"/>
              <a:t>, Henrik Edgren, Laura </a:t>
            </a:r>
            <a:r>
              <a:rPr lang="sv-SE" b="1" spc="0" dirty="0" err="1"/>
              <a:t>Giorio</a:t>
            </a:r>
            <a:r>
              <a:rPr lang="sv-SE" b="1" spc="0" dirty="0"/>
              <a:t>, Ida </a:t>
            </a:r>
            <a:r>
              <a:rPr lang="sv-SE" b="1" spc="0" dirty="0" err="1"/>
              <a:t>Lidegran</a:t>
            </a:r>
            <a:r>
              <a:rPr lang="sv-SE" b="1" spc="0" dirty="0"/>
              <a:t> &amp; Alexander </a:t>
            </a:r>
            <a:r>
              <a:rPr lang="sv-SE" b="1" spc="0" dirty="0" err="1"/>
              <a:t>Kennerley</a:t>
            </a:r>
            <a:endParaRPr lang="sv-SE" b="1" spc="0" dirty="0"/>
          </a:p>
          <a:p>
            <a:r>
              <a:rPr lang="en-US" b="1" dirty="0"/>
              <a:t>Higher Education and Research as a Research Object (HERO)
Sociology of Education and Culture (SEC)
Uppsala University
Presentation at </a:t>
            </a:r>
            <a:r>
              <a:rPr lang="en-US" b="1" dirty="0" err="1"/>
              <a:t>Gävle</a:t>
            </a:r>
            <a:r>
              <a:rPr lang="en-US" b="1" dirty="0"/>
              <a:t> University College, 26 May 2026
</a:t>
            </a:r>
            <a:endParaRPr lang="en-GB" dirty="0"/>
          </a:p>
        </p:txBody>
      </p:sp>
    </p:spTree>
    <p:extLst>
      <p:ext uri="{BB962C8B-B14F-4D97-AF65-F5344CB8AC3E}">
        <p14:creationId xmlns:p14="http://schemas.microsoft.com/office/powerpoint/2010/main" val="85539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99A2-95F3-ACBC-F0C5-74DA738A9FBD}"/>
              </a:ext>
            </a:extLst>
          </p:cNvPr>
          <p:cNvSpPr>
            <a:spLocks noGrp="1"/>
          </p:cNvSpPr>
          <p:nvPr>
            <p:ph type="title"/>
          </p:nvPr>
        </p:nvSpPr>
        <p:spPr/>
        <p:txBody>
          <a:bodyPr/>
          <a:lstStyle/>
          <a:p>
            <a:r>
              <a:rPr lang="en-US" dirty="0">
                <a:latin typeface="Arial Narrow" panose="020B0606020202030204" pitchFamily="34" charset="0"/>
              </a:rPr>
              <a:t>The perception of the countryside – positive perceptions and images</a:t>
            </a:r>
            <a:endParaRPr lang="en-GB" dirty="0"/>
          </a:p>
        </p:txBody>
      </p:sp>
      <p:sp>
        <p:nvSpPr>
          <p:cNvPr id="3" name="Content Placeholder 2">
            <a:extLst>
              <a:ext uri="{FF2B5EF4-FFF2-40B4-BE49-F238E27FC236}">
                <a16:creationId xmlns:a16="http://schemas.microsoft.com/office/drawing/2014/main" id="{D8ED93B7-32AB-28E7-B6FC-D6BF08741C26}"/>
              </a:ext>
            </a:extLst>
          </p:cNvPr>
          <p:cNvSpPr>
            <a:spLocks noGrp="1"/>
          </p:cNvSpPr>
          <p:nvPr>
            <p:ph idx="1"/>
          </p:nvPr>
        </p:nvSpPr>
        <p:spPr>
          <a:xfrm>
            <a:off x="838199" y="1825625"/>
            <a:ext cx="11084859" cy="4351338"/>
          </a:xfrm>
        </p:spPr>
        <p:txBody>
          <a:bodyPr>
            <a:noAutofit/>
          </a:bodyPr>
          <a:lstStyle/>
          <a:p>
            <a:pPr marL="342900" indent="-342900"/>
            <a:r>
              <a:rPr lang="en-US" sz="2200" dirty="0">
                <a:latin typeface="Arial Narrow" panose="020B0606020202030204" pitchFamily="34" charset="0"/>
              </a:rPr>
              <a:t>Access to nature and important natural resources that are crucial for climate change, sun, wind and water, minerals, forests.
A slower pace and simpler life.
Greater degree of meaningfulness, strong connection to the local, closeness to family and friends.
More ecologically sustainable, greater degree of self-sufficiency, lower consumption.
</a:t>
            </a:r>
            <a:r>
              <a:rPr lang="en-US" sz="2200" dirty="0" err="1">
                <a:latin typeface="Arial Narrow" panose="020B0606020202030204" pitchFamily="34" charset="0"/>
              </a:rPr>
              <a:t>Digitalisation</a:t>
            </a:r>
            <a:r>
              <a:rPr lang="en-US" sz="2200" dirty="0">
                <a:latin typeface="Arial Narrow" panose="020B0606020202030204" pitchFamily="34" charset="0"/>
              </a:rPr>
              <a:t> opens up access to work, culture, entertainment, contexts that are not limited by geographical distances.
In terms of security (military as well as preparedness) requires investments in infrastructure, roads, bridges, facilities, but also in production, supply chains, animal husbandry, cultivation, etc.</a:t>
            </a:r>
            <a:endParaRPr lang="sv-SE" sz="2200" dirty="0">
              <a:latin typeface="Arial Narrow" panose="020B0606020202030204" pitchFamily="34" charset="0"/>
            </a:endParaRPr>
          </a:p>
          <a:p>
            <a:pPr marL="342900" indent="-342900">
              <a:buFont typeface="Arial" panose="020B0604020202020204" pitchFamily="34" charset="0"/>
              <a:buChar char="•"/>
            </a:pPr>
            <a:endParaRPr lang="sv-SE" sz="2200" dirty="0">
              <a:latin typeface="Arial Narrow" panose="020B0606020202030204" pitchFamily="34" charset="0"/>
            </a:endParaRPr>
          </a:p>
          <a:p>
            <a:pPr marL="342900" indent="-342900">
              <a:buFont typeface="Arial" panose="020B0604020202020204" pitchFamily="34" charset="0"/>
              <a:buChar char="•"/>
            </a:pPr>
            <a:endParaRPr lang="sv-SE" sz="2200" dirty="0">
              <a:latin typeface="Arial Narrow" panose="020B0606020202030204" pitchFamily="34" charset="0"/>
            </a:endParaRPr>
          </a:p>
        </p:txBody>
      </p:sp>
      <p:sp>
        <p:nvSpPr>
          <p:cNvPr id="4" name="Slide Number Placeholder 3">
            <a:extLst>
              <a:ext uri="{FF2B5EF4-FFF2-40B4-BE49-F238E27FC236}">
                <a16:creationId xmlns:a16="http://schemas.microsoft.com/office/drawing/2014/main" id="{A79F1C15-CCCD-2386-0700-2C363122813B}"/>
              </a:ext>
            </a:extLst>
          </p:cNvPr>
          <p:cNvSpPr>
            <a:spLocks noGrp="1"/>
          </p:cNvSpPr>
          <p:nvPr>
            <p:ph type="sldNum" sz="quarter" idx="12"/>
          </p:nvPr>
        </p:nvSpPr>
        <p:spPr/>
        <p:txBody>
          <a:bodyPr/>
          <a:lstStyle/>
          <a:p>
            <a:fld id="{C3FAF1D1-79C1-9D49-839F-729F0DFA8ED0}" type="slidenum">
              <a:rPr lang="en-GB" smtClean="0"/>
              <a:t>10</a:t>
            </a:fld>
            <a:endParaRPr lang="en-GB"/>
          </a:p>
        </p:txBody>
      </p:sp>
    </p:spTree>
    <p:extLst>
      <p:ext uri="{BB962C8B-B14F-4D97-AF65-F5344CB8AC3E}">
        <p14:creationId xmlns:p14="http://schemas.microsoft.com/office/powerpoint/2010/main" val="1713993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99A2-95F3-ACBC-F0C5-74DA738A9FBD}"/>
              </a:ext>
            </a:extLst>
          </p:cNvPr>
          <p:cNvSpPr>
            <a:spLocks noGrp="1"/>
          </p:cNvSpPr>
          <p:nvPr>
            <p:ph type="title"/>
          </p:nvPr>
        </p:nvSpPr>
        <p:spPr/>
        <p:txBody>
          <a:bodyPr/>
          <a:lstStyle/>
          <a:p>
            <a:r>
              <a:rPr lang="en-US" dirty="0">
                <a:latin typeface="Arial Narrow" panose="020B0606020202030204" pitchFamily="34" charset="0"/>
              </a:rPr>
              <a:t>Mobility and circulation, and its importance for the place</a:t>
            </a:r>
            <a:endParaRPr lang="en-GB" dirty="0"/>
          </a:p>
        </p:txBody>
      </p:sp>
      <p:sp>
        <p:nvSpPr>
          <p:cNvPr id="3" name="Content Placeholder 2">
            <a:extLst>
              <a:ext uri="{FF2B5EF4-FFF2-40B4-BE49-F238E27FC236}">
                <a16:creationId xmlns:a16="http://schemas.microsoft.com/office/drawing/2014/main" id="{D8ED93B7-32AB-28E7-B6FC-D6BF08741C26}"/>
              </a:ext>
            </a:extLst>
          </p:cNvPr>
          <p:cNvSpPr>
            <a:spLocks noGrp="1"/>
          </p:cNvSpPr>
          <p:nvPr>
            <p:ph idx="1"/>
          </p:nvPr>
        </p:nvSpPr>
        <p:spPr>
          <a:xfrm>
            <a:off x="838199" y="1825625"/>
            <a:ext cx="11084859" cy="4351338"/>
          </a:xfrm>
        </p:spPr>
        <p:txBody>
          <a:bodyPr>
            <a:noAutofit/>
          </a:bodyPr>
          <a:lstStyle/>
          <a:p>
            <a:pPr marL="0" indent="0">
              <a:buNone/>
            </a:pPr>
            <a:r>
              <a:rPr lang="en-US" sz="2200" dirty="0">
                <a:latin typeface="Arial Narrow" panose="020B0606020202030204" pitchFamily="34" charset="0"/>
              </a:rPr>
              <a:t>Another central starting point in the project is that the countryside is not static but dynamic and that there is a flow of people to and from the place.</a:t>
            </a:r>
            <a:r>
              <a:rPr lang="sv-SE" sz="2200" dirty="0">
                <a:latin typeface="Arial Narrow" panose="020B0606020202030204" pitchFamily="34" charset="0"/>
              </a:rPr>
              <a:t> </a:t>
            </a:r>
          </a:p>
          <a:p>
            <a:pPr marL="342900" indent="-342900"/>
            <a:r>
              <a:rPr lang="en-US" sz="2200" dirty="0">
                <a:latin typeface="Arial Narrow" panose="020B0606020202030204" pitchFamily="34" charset="0"/>
              </a:rPr>
              <a:t>Is it important to study how people move geographically over time, what places do you live and spend time in? 
How do you change the place by the flow of people, who disappears, who is added, who returns?</a:t>
            </a:r>
            <a:r>
              <a:rPr lang="sv-SE" sz="2200" dirty="0">
                <a:latin typeface="Arial Narrow" panose="020B0606020202030204" pitchFamily="34" charset="0"/>
              </a:rPr>
              <a:t> </a:t>
            </a:r>
          </a:p>
          <a:p>
            <a:pPr marL="0" indent="0">
              <a:buNone/>
            </a:pPr>
            <a:r>
              <a:rPr lang="en-US" sz="2200" dirty="0">
                <a:latin typeface="Arial Narrow" panose="020B0606020202030204" pitchFamily="34" charset="0"/>
              </a:rPr>
              <a:t>Epistemological Consistency: Overcoming Divisions That</a:t>
            </a:r>
            <a:r>
              <a:rPr lang="sv-SE" sz="2200" dirty="0">
                <a:latin typeface="Arial Narrow" panose="020B0606020202030204" pitchFamily="34" charset="0"/>
              </a:rPr>
              <a:t> </a:t>
            </a:r>
          </a:p>
          <a:p>
            <a:pPr marL="800100" lvl="1" indent="-342900"/>
            <a:r>
              <a:rPr lang="en-US" sz="1900" dirty="0">
                <a:latin typeface="Arial Narrow" panose="020B0606020202030204" pitchFamily="34" charset="0"/>
              </a:rPr>
              <a:t>Urban Sociology and Rural Sociology 
Urban and rural history
</a:t>
            </a:r>
            <a:r>
              <a:rPr lang="en-US" sz="1900" dirty="0" err="1">
                <a:latin typeface="Arial Narrow" panose="020B0606020202030204" pitchFamily="34" charset="0"/>
              </a:rPr>
              <a:t>Etc</a:t>
            </a:r>
            <a:r>
              <a:rPr lang="en-US" sz="1900" dirty="0">
                <a:latin typeface="Arial Narrow" panose="020B0606020202030204" pitchFamily="34" charset="0"/>
              </a:rPr>
              <a:t> regarding geography, economy, culture, etc.</a:t>
            </a:r>
            <a:endParaRPr lang="sv-SE" sz="1900" dirty="0">
              <a:latin typeface="Arial Narrow" panose="020B0606020202030204" pitchFamily="34" charset="0"/>
            </a:endParaRPr>
          </a:p>
          <a:p>
            <a:pPr marL="0" indent="0">
              <a:buNone/>
            </a:pPr>
            <a:r>
              <a:rPr lang="en-US" sz="2200" dirty="0">
                <a:latin typeface="Arial Narrow" panose="020B0606020202030204" pitchFamily="34" charset="0"/>
              </a:rPr>
              <a:t>A historicizing social science is needed for the study of space.</a:t>
            </a:r>
            <a:endParaRPr lang="sv-SE" sz="2200" dirty="0">
              <a:latin typeface="Arial Narrow" panose="020B0606020202030204" pitchFamily="34" charset="0"/>
            </a:endParaRPr>
          </a:p>
          <a:p>
            <a:pPr marL="342900" indent="-342900">
              <a:buFont typeface="Arial" panose="020B0604020202020204" pitchFamily="34" charset="0"/>
              <a:buChar char="•"/>
            </a:pPr>
            <a:endParaRPr lang="sv-SE" sz="2200" dirty="0">
              <a:latin typeface="Arial Narrow" panose="020B0606020202030204" pitchFamily="34" charset="0"/>
            </a:endParaRPr>
          </a:p>
        </p:txBody>
      </p:sp>
      <p:sp>
        <p:nvSpPr>
          <p:cNvPr id="4" name="Slide Number Placeholder 3">
            <a:extLst>
              <a:ext uri="{FF2B5EF4-FFF2-40B4-BE49-F238E27FC236}">
                <a16:creationId xmlns:a16="http://schemas.microsoft.com/office/drawing/2014/main" id="{A79F1C15-CCCD-2386-0700-2C363122813B}"/>
              </a:ext>
            </a:extLst>
          </p:cNvPr>
          <p:cNvSpPr>
            <a:spLocks noGrp="1"/>
          </p:cNvSpPr>
          <p:nvPr>
            <p:ph type="sldNum" sz="quarter" idx="12"/>
          </p:nvPr>
        </p:nvSpPr>
        <p:spPr/>
        <p:txBody>
          <a:bodyPr/>
          <a:lstStyle/>
          <a:p>
            <a:fld id="{C3FAF1D1-79C1-9D49-839F-729F0DFA8ED0}" type="slidenum">
              <a:rPr lang="en-GB" smtClean="0"/>
              <a:t>11</a:t>
            </a:fld>
            <a:endParaRPr lang="en-GB"/>
          </a:p>
        </p:txBody>
      </p:sp>
    </p:spTree>
    <p:extLst>
      <p:ext uri="{BB962C8B-B14F-4D97-AF65-F5344CB8AC3E}">
        <p14:creationId xmlns:p14="http://schemas.microsoft.com/office/powerpoint/2010/main" val="2200484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99A2-95F3-ACBC-F0C5-74DA738A9FBD}"/>
              </a:ext>
            </a:extLst>
          </p:cNvPr>
          <p:cNvSpPr>
            <a:spLocks noGrp="1"/>
          </p:cNvSpPr>
          <p:nvPr>
            <p:ph type="title"/>
          </p:nvPr>
        </p:nvSpPr>
        <p:spPr/>
        <p:txBody>
          <a:bodyPr/>
          <a:lstStyle/>
          <a:p>
            <a:r>
              <a:rPr lang="sv-SE" dirty="0">
                <a:latin typeface="Arial Narrow" panose="020B0606020202030204" pitchFamily="34" charset="0"/>
              </a:rPr>
              <a:t>The Swedish </a:t>
            </a:r>
            <a:r>
              <a:rPr lang="sv-SE" dirty="0" err="1">
                <a:latin typeface="Arial Narrow" panose="020B0606020202030204" pitchFamily="34" charset="0"/>
              </a:rPr>
              <a:t>contribution</a:t>
            </a:r>
            <a:endParaRPr lang="en-GB" dirty="0"/>
          </a:p>
        </p:txBody>
      </p:sp>
      <p:sp>
        <p:nvSpPr>
          <p:cNvPr id="3" name="Content Placeholder 2">
            <a:extLst>
              <a:ext uri="{FF2B5EF4-FFF2-40B4-BE49-F238E27FC236}">
                <a16:creationId xmlns:a16="http://schemas.microsoft.com/office/drawing/2014/main" id="{D8ED93B7-32AB-28E7-B6FC-D6BF08741C26}"/>
              </a:ext>
            </a:extLst>
          </p:cNvPr>
          <p:cNvSpPr>
            <a:spLocks noGrp="1"/>
          </p:cNvSpPr>
          <p:nvPr>
            <p:ph idx="1"/>
          </p:nvPr>
        </p:nvSpPr>
        <p:spPr>
          <a:xfrm>
            <a:off x="838199" y="1825625"/>
            <a:ext cx="11084859" cy="4351338"/>
          </a:xfrm>
        </p:spPr>
        <p:txBody>
          <a:bodyPr>
            <a:noAutofit/>
          </a:bodyPr>
          <a:lstStyle/>
          <a:p>
            <a:r>
              <a:rPr lang="en-US" sz="2200" dirty="0">
                <a:latin typeface="Arial Narrow" panose="020B0606020202030204" pitchFamily="34" charset="0"/>
              </a:rPr>
              <a:t>National, regional and local analyses of social spaces based on register data
Survey study of 10 areas 
Case studies of two regions, </a:t>
            </a:r>
            <a:r>
              <a:rPr lang="en-US" sz="2200" dirty="0" err="1">
                <a:latin typeface="Arial Narrow" panose="020B0606020202030204" pitchFamily="34" charset="0"/>
              </a:rPr>
              <a:t>Västerbotten</a:t>
            </a:r>
            <a:r>
              <a:rPr lang="en-US" sz="2200" dirty="0">
                <a:latin typeface="Arial Narrow" panose="020B0606020202030204" pitchFamily="34" charset="0"/>
              </a:rPr>
              <a:t> and Gotland
Historical study of the construction of rural areas</a:t>
            </a:r>
            <a:endParaRPr lang="sv-SE" sz="2200" dirty="0">
              <a:latin typeface="Arial Narrow" panose="020B0606020202030204" pitchFamily="34" charset="0"/>
            </a:endParaRPr>
          </a:p>
          <a:p>
            <a:pPr marL="342900" indent="-342900">
              <a:buFont typeface="Arial" panose="020B0604020202020204" pitchFamily="34" charset="0"/>
              <a:buChar char="•"/>
            </a:pPr>
            <a:endParaRPr lang="sv-SE" sz="2200" dirty="0">
              <a:latin typeface="Arial Narrow" panose="020B0606020202030204" pitchFamily="34" charset="0"/>
            </a:endParaRPr>
          </a:p>
        </p:txBody>
      </p:sp>
      <p:sp>
        <p:nvSpPr>
          <p:cNvPr id="4" name="Slide Number Placeholder 3">
            <a:extLst>
              <a:ext uri="{FF2B5EF4-FFF2-40B4-BE49-F238E27FC236}">
                <a16:creationId xmlns:a16="http://schemas.microsoft.com/office/drawing/2014/main" id="{A79F1C15-CCCD-2386-0700-2C363122813B}"/>
              </a:ext>
            </a:extLst>
          </p:cNvPr>
          <p:cNvSpPr>
            <a:spLocks noGrp="1"/>
          </p:cNvSpPr>
          <p:nvPr>
            <p:ph type="sldNum" sz="quarter" idx="12"/>
          </p:nvPr>
        </p:nvSpPr>
        <p:spPr/>
        <p:txBody>
          <a:bodyPr/>
          <a:lstStyle/>
          <a:p>
            <a:fld id="{C3FAF1D1-79C1-9D49-839F-729F0DFA8ED0}" type="slidenum">
              <a:rPr lang="en-GB" smtClean="0"/>
              <a:t>12</a:t>
            </a:fld>
            <a:endParaRPr lang="en-GB"/>
          </a:p>
        </p:txBody>
      </p:sp>
    </p:spTree>
    <p:extLst>
      <p:ext uri="{BB962C8B-B14F-4D97-AF65-F5344CB8AC3E}">
        <p14:creationId xmlns:p14="http://schemas.microsoft.com/office/powerpoint/2010/main" val="305141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99A2-95F3-ACBC-F0C5-74DA738A9FBD}"/>
              </a:ext>
            </a:extLst>
          </p:cNvPr>
          <p:cNvSpPr>
            <a:spLocks noGrp="1"/>
          </p:cNvSpPr>
          <p:nvPr>
            <p:ph type="title"/>
          </p:nvPr>
        </p:nvSpPr>
        <p:spPr/>
        <p:txBody>
          <a:bodyPr/>
          <a:lstStyle/>
          <a:p>
            <a:r>
              <a:rPr lang="en-US" dirty="0">
                <a:latin typeface="Arial Narrow" panose="020B0606020202030204" pitchFamily="34" charset="0"/>
              </a:rPr>
              <a:t>The overlooked importance of education</a:t>
            </a:r>
            <a:endParaRPr lang="en-GB" dirty="0"/>
          </a:p>
        </p:txBody>
      </p:sp>
      <p:sp>
        <p:nvSpPr>
          <p:cNvPr id="3" name="Content Placeholder 2">
            <a:extLst>
              <a:ext uri="{FF2B5EF4-FFF2-40B4-BE49-F238E27FC236}">
                <a16:creationId xmlns:a16="http://schemas.microsoft.com/office/drawing/2014/main" id="{D8ED93B7-32AB-28E7-B6FC-D6BF08741C26}"/>
              </a:ext>
            </a:extLst>
          </p:cNvPr>
          <p:cNvSpPr>
            <a:spLocks noGrp="1"/>
          </p:cNvSpPr>
          <p:nvPr>
            <p:ph idx="1"/>
          </p:nvPr>
        </p:nvSpPr>
        <p:spPr>
          <a:xfrm>
            <a:off x="838199" y="1825625"/>
            <a:ext cx="11084859" cy="4351338"/>
          </a:xfrm>
        </p:spPr>
        <p:txBody>
          <a:bodyPr>
            <a:noAutofit/>
          </a:bodyPr>
          <a:lstStyle/>
          <a:p>
            <a:pPr marL="0" indent="0">
              <a:buNone/>
            </a:pPr>
            <a:r>
              <a:rPr lang="en-US" sz="2200" dirty="0">
                <a:latin typeface="Arial Narrow" panose="020B0606020202030204" pitchFamily="34" charset="0"/>
              </a:rPr>
              <a:t>Very little about education in the project, we intend to study</a:t>
            </a:r>
            <a:endParaRPr lang="sv-SE" sz="2200" dirty="0">
              <a:latin typeface="Arial Narrow" panose="020B0606020202030204" pitchFamily="34" charset="0"/>
            </a:endParaRPr>
          </a:p>
          <a:p>
            <a:pPr marL="342900" indent="-342900"/>
            <a:r>
              <a:rPr lang="en-US" sz="2200" dirty="0">
                <a:latin typeface="Arial Narrow" panose="020B0606020202030204" pitchFamily="34" charset="0"/>
              </a:rPr>
              <a:t>The importance of access to education (especially preschools and primary schools) for the attractiveness of the local place
The availability of secondary and higher education in the region and its content and orientation in the light of regional and local needs
The distribution of educational capital in the geographical space
The importance of distance learning</a:t>
            </a:r>
            <a:endParaRPr lang="sv-SE" sz="2200" dirty="0">
              <a:latin typeface="Arial Narrow" panose="020B0606020202030204" pitchFamily="34" charset="0"/>
            </a:endParaRPr>
          </a:p>
          <a:p>
            <a:endParaRPr lang="sv-SE" sz="2200" dirty="0">
              <a:latin typeface="Arial Narrow" panose="020B0606020202030204" pitchFamily="34" charset="0"/>
            </a:endParaRPr>
          </a:p>
        </p:txBody>
      </p:sp>
      <p:sp>
        <p:nvSpPr>
          <p:cNvPr id="4" name="Slide Number Placeholder 3">
            <a:extLst>
              <a:ext uri="{FF2B5EF4-FFF2-40B4-BE49-F238E27FC236}">
                <a16:creationId xmlns:a16="http://schemas.microsoft.com/office/drawing/2014/main" id="{A79F1C15-CCCD-2386-0700-2C363122813B}"/>
              </a:ext>
            </a:extLst>
          </p:cNvPr>
          <p:cNvSpPr>
            <a:spLocks noGrp="1"/>
          </p:cNvSpPr>
          <p:nvPr>
            <p:ph type="sldNum" sz="quarter" idx="12"/>
          </p:nvPr>
        </p:nvSpPr>
        <p:spPr/>
        <p:txBody>
          <a:bodyPr/>
          <a:lstStyle/>
          <a:p>
            <a:fld id="{C3FAF1D1-79C1-9D49-839F-729F0DFA8ED0}" type="slidenum">
              <a:rPr lang="en-GB" smtClean="0"/>
              <a:t>13</a:t>
            </a:fld>
            <a:endParaRPr lang="en-GB"/>
          </a:p>
        </p:txBody>
      </p:sp>
    </p:spTree>
    <p:extLst>
      <p:ext uri="{BB962C8B-B14F-4D97-AF65-F5344CB8AC3E}">
        <p14:creationId xmlns:p14="http://schemas.microsoft.com/office/powerpoint/2010/main" val="164162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60689-A984-6C3D-F226-3661E04BCA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76EAD-4B12-CB99-4054-C28D88273D3D}"/>
              </a:ext>
            </a:extLst>
          </p:cNvPr>
          <p:cNvSpPr>
            <a:spLocks noGrp="1"/>
          </p:cNvSpPr>
          <p:nvPr>
            <p:ph type="title"/>
          </p:nvPr>
        </p:nvSpPr>
        <p:spPr>
          <a:xfrm>
            <a:off x="450167" y="229741"/>
            <a:ext cx="10515600" cy="647749"/>
          </a:xfrm>
        </p:spPr>
        <p:txBody>
          <a:bodyPr>
            <a:normAutofit/>
          </a:bodyPr>
          <a:lstStyle/>
          <a:p>
            <a:r>
              <a:rPr lang="en-GB" sz="2800" dirty="0"/>
              <a:t>Case description</a:t>
            </a:r>
            <a:endParaRPr lang="en-GB" sz="2800" noProof="0" dirty="0"/>
          </a:p>
        </p:txBody>
      </p:sp>
      <p:sp>
        <p:nvSpPr>
          <p:cNvPr id="3" name="Content Placeholder 2">
            <a:extLst>
              <a:ext uri="{FF2B5EF4-FFF2-40B4-BE49-F238E27FC236}">
                <a16:creationId xmlns:a16="http://schemas.microsoft.com/office/drawing/2014/main" id="{7651D001-6AEC-D1FD-5C44-97C08DFBBC88}"/>
              </a:ext>
            </a:extLst>
          </p:cNvPr>
          <p:cNvSpPr>
            <a:spLocks noGrp="1"/>
          </p:cNvSpPr>
          <p:nvPr>
            <p:ph idx="1"/>
          </p:nvPr>
        </p:nvSpPr>
        <p:spPr>
          <a:xfrm>
            <a:off x="838200" y="1253331"/>
            <a:ext cx="7480423" cy="4351338"/>
          </a:xfrm>
        </p:spPr>
        <p:txBody>
          <a:bodyPr>
            <a:normAutofit fontScale="85000" lnSpcReduction="10000"/>
          </a:bodyPr>
          <a:lstStyle/>
          <a:p>
            <a:pPr marL="0" indent="0">
              <a:buNone/>
            </a:pPr>
            <a:r>
              <a:rPr lang="en-US" sz="2000" b="1" dirty="0" err="1">
                <a:solidFill>
                  <a:schemeClr val="tx2"/>
                </a:solidFill>
              </a:rPr>
              <a:t>Västerbotten</a:t>
            </a:r>
            <a:r>
              <a:rPr lang="en-US" sz="2000" dirty="0">
                <a:solidFill>
                  <a:schemeClr val="tx2"/>
                </a:solidFill>
              </a:rPr>
              <a:t>: </a:t>
            </a:r>
          </a:p>
          <a:p>
            <a:r>
              <a:rPr lang="en-US" sz="2000" dirty="0">
                <a:solidFill>
                  <a:schemeClr val="tx2"/>
                </a:solidFill>
              </a:rPr>
              <a:t>In the north, stable population, slowly increasing, especially the Coast and especially the cities of Umeå (university) and </a:t>
            </a:r>
            <a:r>
              <a:rPr lang="en-US" sz="2000" dirty="0" err="1">
                <a:solidFill>
                  <a:schemeClr val="tx2"/>
                </a:solidFill>
              </a:rPr>
              <a:t>Skellefteå</a:t>
            </a:r>
            <a:r>
              <a:rPr lang="en-US" sz="2000" dirty="0">
                <a:solidFill>
                  <a:schemeClr val="tx2"/>
                </a:solidFill>
              </a:rPr>
              <a:t> (</a:t>
            </a:r>
            <a:r>
              <a:rPr lang="en-US" sz="2000" dirty="0" err="1">
                <a:solidFill>
                  <a:schemeClr val="tx2"/>
                </a:solidFill>
              </a:rPr>
              <a:t>Northvolt</a:t>
            </a:r>
            <a:r>
              <a:rPr lang="en-US" sz="2000" dirty="0">
                <a:solidFill>
                  <a:schemeClr val="tx2"/>
                </a:solidFill>
              </a:rPr>
              <a:t>) have grown, while the rural areas are decreasing. </a:t>
            </a:r>
          </a:p>
          <a:p>
            <a:r>
              <a:rPr lang="en-US" sz="2000" dirty="0">
                <a:solidFill>
                  <a:schemeClr val="tx2"/>
                </a:solidFill>
              </a:rPr>
              <a:t>Forestry, industry production, mining (metals), water power plants, services the largest sector of employment, 3/4, municipalities, universities and hospitals.  </a:t>
            </a:r>
          </a:p>
          <a:p>
            <a:endParaRPr lang="en-US" sz="2000" dirty="0">
              <a:solidFill>
                <a:schemeClr val="tx2"/>
              </a:solidFill>
            </a:endParaRPr>
          </a:p>
          <a:p>
            <a:pPr marL="0" indent="0">
              <a:buNone/>
            </a:pPr>
            <a:r>
              <a:rPr lang="en-US" sz="2000" b="1" dirty="0">
                <a:solidFill>
                  <a:schemeClr val="tx2"/>
                </a:solidFill>
              </a:rPr>
              <a:t>Gotland</a:t>
            </a:r>
            <a:r>
              <a:rPr lang="en-US" sz="2000" dirty="0">
                <a:solidFill>
                  <a:schemeClr val="tx2"/>
                </a:solidFill>
              </a:rPr>
              <a:t>: </a:t>
            </a:r>
          </a:p>
          <a:p>
            <a:r>
              <a:rPr lang="en-US" sz="2000" dirty="0">
                <a:solidFill>
                  <a:schemeClr val="tx2"/>
                </a:solidFill>
              </a:rPr>
              <a:t>An island in the Baltic Sea. </a:t>
            </a:r>
          </a:p>
          <a:p>
            <a:r>
              <a:rPr lang="en-US" sz="2000" dirty="0">
                <a:solidFill>
                  <a:schemeClr val="tx2"/>
                </a:solidFill>
              </a:rPr>
              <a:t>Seasonal tourism, farming, mining (limestone quarries), public services. </a:t>
            </a:r>
            <a:br>
              <a:rPr lang="en-US" sz="2000" dirty="0">
                <a:solidFill>
                  <a:schemeClr val="tx2"/>
                </a:solidFill>
              </a:rPr>
            </a:br>
            <a:r>
              <a:rPr lang="en-US" sz="2000" dirty="0">
                <a:solidFill>
                  <a:schemeClr val="tx2"/>
                </a:solidFill>
              </a:rPr>
              <a:t>Military importance is increasing. </a:t>
            </a:r>
          </a:p>
          <a:p>
            <a:r>
              <a:rPr lang="en-US" sz="2000">
                <a:solidFill>
                  <a:schemeClr val="tx2"/>
                </a:solidFill>
              </a:rPr>
              <a:t>Small companies. </a:t>
            </a:r>
            <a:endParaRPr lang="en-US" sz="2000" dirty="0">
              <a:solidFill>
                <a:schemeClr val="tx2"/>
              </a:solidFill>
            </a:endParaRPr>
          </a:p>
          <a:p>
            <a:r>
              <a:rPr lang="en-US" sz="2000" dirty="0">
                <a:solidFill>
                  <a:schemeClr val="tx2"/>
                </a:solidFill>
              </a:rPr>
              <a:t>Historically a very important place, a crucial commercial site </a:t>
            </a:r>
            <a:br>
              <a:rPr lang="en-US" sz="2000" dirty="0">
                <a:solidFill>
                  <a:schemeClr val="tx2"/>
                </a:solidFill>
              </a:rPr>
            </a:br>
            <a:r>
              <a:rPr lang="en-US" sz="2000" dirty="0">
                <a:solidFill>
                  <a:schemeClr val="tx2"/>
                </a:solidFill>
              </a:rPr>
              <a:t>in the Middle Ages. </a:t>
            </a:r>
          </a:p>
        </p:txBody>
      </p:sp>
      <p:sp>
        <p:nvSpPr>
          <p:cNvPr id="4" name="Espace réservé du numéro de diapositive 3">
            <a:extLst>
              <a:ext uri="{FF2B5EF4-FFF2-40B4-BE49-F238E27FC236}">
                <a16:creationId xmlns:a16="http://schemas.microsoft.com/office/drawing/2014/main" id="{B489A2AE-2805-B6BE-F2B3-18E8F75A9798}"/>
              </a:ext>
            </a:extLst>
          </p:cNvPr>
          <p:cNvSpPr>
            <a:spLocks noGrp="1"/>
          </p:cNvSpPr>
          <p:nvPr>
            <p:ph type="sldNum" sz="quarter" idx="12"/>
          </p:nvPr>
        </p:nvSpPr>
        <p:spPr/>
        <p:txBody>
          <a:bodyPr/>
          <a:lstStyle/>
          <a:p>
            <a:fld id="{11B2B50E-CA62-4C92-814D-DE88DB656BCD}" type="slidenum">
              <a:rPr lang="en-GB" smtClean="0">
                <a:solidFill>
                  <a:schemeClr val="accent6"/>
                </a:solidFill>
              </a:rPr>
              <a:t>14</a:t>
            </a:fld>
            <a:endParaRPr lang="en-GB" dirty="0">
              <a:solidFill>
                <a:schemeClr val="accent6"/>
              </a:solidFill>
            </a:endParaRPr>
          </a:p>
        </p:txBody>
      </p:sp>
      <p:sp>
        <p:nvSpPr>
          <p:cNvPr id="7" name="Tekstfelt 6">
            <a:extLst>
              <a:ext uri="{FF2B5EF4-FFF2-40B4-BE49-F238E27FC236}">
                <a16:creationId xmlns:a16="http://schemas.microsoft.com/office/drawing/2014/main" id="{CAA3CC18-A07A-DE74-0819-0F68C78EA317}"/>
              </a:ext>
            </a:extLst>
          </p:cNvPr>
          <p:cNvSpPr txBox="1"/>
          <p:nvPr/>
        </p:nvSpPr>
        <p:spPr>
          <a:xfrm>
            <a:off x="9073838" y="2175117"/>
            <a:ext cx="1968500" cy="646331"/>
          </a:xfrm>
          <a:prstGeom prst="rect">
            <a:avLst/>
          </a:prstGeom>
          <a:noFill/>
        </p:spPr>
        <p:txBody>
          <a:bodyPr wrap="square" rtlCol="0">
            <a:spAutoFit/>
          </a:bodyPr>
          <a:lstStyle/>
          <a:p>
            <a:r>
              <a:rPr lang="da-DK" dirty="0" err="1"/>
              <a:t>Insert</a:t>
            </a:r>
            <a:r>
              <a:rPr lang="da-DK" dirty="0"/>
              <a:t> </a:t>
            </a:r>
            <a:r>
              <a:rPr lang="da-DK" dirty="0" err="1"/>
              <a:t>map</a:t>
            </a:r>
            <a:r>
              <a:rPr lang="da-DK" dirty="0"/>
              <a:t> </a:t>
            </a:r>
            <a:r>
              <a:rPr lang="da-DK" dirty="0" err="1"/>
              <a:t>here</a:t>
            </a:r>
            <a:r>
              <a:rPr lang="da-DK" dirty="0"/>
              <a:t> </a:t>
            </a:r>
            <a:r>
              <a:rPr lang="da-DK" dirty="0" err="1"/>
              <a:t>if</a:t>
            </a:r>
            <a:r>
              <a:rPr lang="da-DK" dirty="0"/>
              <a:t> </a:t>
            </a:r>
            <a:r>
              <a:rPr lang="da-DK" dirty="0" err="1"/>
              <a:t>you</a:t>
            </a:r>
            <a:r>
              <a:rPr lang="da-DK" dirty="0"/>
              <a:t> have </a:t>
            </a:r>
            <a:r>
              <a:rPr lang="da-DK" dirty="0" err="1"/>
              <a:t>one</a:t>
            </a:r>
            <a:r>
              <a:rPr lang="da-DK" dirty="0"/>
              <a:t> </a:t>
            </a:r>
          </a:p>
        </p:txBody>
      </p:sp>
      <p:pic>
        <p:nvPicPr>
          <p:cNvPr id="8" name="Picture 7">
            <a:extLst>
              <a:ext uri="{FF2B5EF4-FFF2-40B4-BE49-F238E27FC236}">
                <a16:creationId xmlns:a16="http://schemas.microsoft.com/office/drawing/2014/main" id="{134A7543-7895-4ACB-B3DE-E7A828C353D2}"/>
              </a:ext>
            </a:extLst>
          </p:cNvPr>
          <p:cNvPicPr>
            <a:picLocks noChangeAspect="1"/>
          </p:cNvPicPr>
          <p:nvPr/>
        </p:nvPicPr>
        <p:blipFill rotWithShape="1">
          <a:blip r:embed="rId2"/>
          <a:srcRect l="30712" t="2609" r="30071" b="3369"/>
          <a:stretch/>
        </p:blipFill>
        <p:spPr>
          <a:xfrm>
            <a:off x="8032464" y="783567"/>
            <a:ext cx="3558561" cy="5844692"/>
          </a:xfrm>
          <a:prstGeom prst="rect">
            <a:avLst/>
          </a:prstGeom>
        </p:spPr>
      </p:pic>
      <p:sp>
        <p:nvSpPr>
          <p:cNvPr id="11" name="TextBox 10">
            <a:extLst>
              <a:ext uri="{FF2B5EF4-FFF2-40B4-BE49-F238E27FC236}">
                <a16:creationId xmlns:a16="http://schemas.microsoft.com/office/drawing/2014/main" id="{B0D974A9-E477-4349-8CE7-EE57BFFC86AD}"/>
              </a:ext>
            </a:extLst>
          </p:cNvPr>
          <p:cNvSpPr txBox="1"/>
          <p:nvPr/>
        </p:nvSpPr>
        <p:spPr>
          <a:xfrm>
            <a:off x="10242042" y="3073302"/>
            <a:ext cx="2085251" cy="369332"/>
          </a:xfrm>
          <a:prstGeom prst="rect">
            <a:avLst/>
          </a:prstGeom>
          <a:noFill/>
        </p:spPr>
        <p:txBody>
          <a:bodyPr wrap="none" rtlCol="0">
            <a:spAutoFit/>
          </a:bodyPr>
          <a:lstStyle/>
          <a:p>
            <a:r>
              <a:rPr lang="sv-SE" b="1" dirty="0"/>
              <a:t>Västerbotten region</a:t>
            </a:r>
          </a:p>
        </p:txBody>
      </p:sp>
      <p:sp>
        <p:nvSpPr>
          <p:cNvPr id="12" name="TextBox 11">
            <a:extLst>
              <a:ext uri="{FF2B5EF4-FFF2-40B4-BE49-F238E27FC236}">
                <a16:creationId xmlns:a16="http://schemas.microsoft.com/office/drawing/2014/main" id="{FC8A04DA-E2E2-4555-A2C1-3A33AAB54DDD}"/>
              </a:ext>
            </a:extLst>
          </p:cNvPr>
          <p:cNvSpPr txBox="1"/>
          <p:nvPr/>
        </p:nvSpPr>
        <p:spPr>
          <a:xfrm>
            <a:off x="10394441" y="5802352"/>
            <a:ext cx="1611980" cy="369332"/>
          </a:xfrm>
          <a:prstGeom prst="rect">
            <a:avLst/>
          </a:prstGeom>
          <a:noFill/>
        </p:spPr>
        <p:txBody>
          <a:bodyPr wrap="none" rtlCol="0">
            <a:spAutoFit/>
          </a:bodyPr>
          <a:lstStyle/>
          <a:p>
            <a:r>
              <a:rPr lang="sv-SE" b="1" dirty="0"/>
              <a:t>Gotland region</a:t>
            </a:r>
          </a:p>
        </p:txBody>
      </p:sp>
      <p:sp>
        <p:nvSpPr>
          <p:cNvPr id="13" name="TextBox 12">
            <a:extLst>
              <a:ext uri="{FF2B5EF4-FFF2-40B4-BE49-F238E27FC236}">
                <a16:creationId xmlns:a16="http://schemas.microsoft.com/office/drawing/2014/main" id="{C83C63EC-CAA9-421D-9831-D0AA1EAF5ACE}"/>
              </a:ext>
            </a:extLst>
          </p:cNvPr>
          <p:cNvSpPr txBox="1"/>
          <p:nvPr/>
        </p:nvSpPr>
        <p:spPr>
          <a:xfrm>
            <a:off x="10178500" y="4119075"/>
            <a:ext cx="2013500" cy="369332"/>
          </a:xfrm>
          <a:prstGeom prst="rect">
            <a:avLst/>
          </a:prstGeom>
          <a:noFill/>
        </p:spPr>
        <p:txBody>
          <a:bodyPr wrap="none" rtlCol="0">
            <a:spAutoFit/>
          </a:bodyPr>
          <a:lstStyle/>
          <a:p>
            <a:r>
              <a:rPr lang="sv-SE" dirty="0"/>
              <a:t>Stockholm/Uppsala</a:t>
            </a:r>
          </a:p>
        </p:txBody>
      </p:sp>
      <p:sp>
        <p:nvSpPr>
          <p:cNvPr id="14" name="TextBox 13">
            <a:extLst>
              <a:ext uri="{FF2B5EF4-FFF2-40B4-BE49-F238E27FC236}">
                <a16:creationId xmlns:a16="http://schemas.microsoft.com/office/drawing/2014/main" id="{6436EECE-74B4-4811-81B2-62D850AF730F}"/>
              </a:ext>
            </a:extLst>
          </p:cNvPr>
          <p:cNvSpPr txBox="1"/>
          <p:nvPr/>
        </p:nvSpPr>
        <p:spPr>
          <a:xfrm>
            <a:off x="8032464" y="5705101"/>
            <a:ext cx="1318053" cy="369332"/>
          </a:xfrm>
          <a:prstGeom prst="rect">
            <a:avLst/>
          </a:prstGeom>
          <a:noFill/>
        </p:spPr>
        <p:txBody>
          <a:bodyPr wrap="none" rtlCol="0">
            <a:spAutoFit/>
          </a:bodyPr>
          <a:lstStyle/>
          <a:p>
            <a:r>
              <a:rPr lang="sv-SE" dirty="0"/>
              <a:t>Gothenburg</a:t>
            </a:r>
          </a:p>
        </p:txBody>
      </p:sp>
      <p:sp>
        <p:nvSpPr>
          <p:cNvPr id="15" name="TextBox 14">
            <a:extLst>
              <a:ext uri="{FF2B5EF4-FFF2-40B4-BE49-F238E27FC236}">
                <a16:creationId xmlns:a16="http://schemas.microsoft.com/office/drawing/2014/main" id="{77803349-7CD0-49F3-9BAD-054E2175E3D6}"/>
              </a:ext>
            </a:extLst>
          </p:cNvPr>
          <p:cNvSpPr txBox="1"/>
          <p:nvPr/>
        </p:nvSpPr>
        <p:spPr>
          <a:xfrm>
            <a:off x="8032464" y="6201919"/>
            <a:ext cx="738536" cy="369332"/>
          </a:xfrm>
          <a:prstGeom prst="rect">
            <a:avLst/>
          </a:prstGeom>
          <a:noFill/>
        </p:spPr>
        <p:txBody>
          <a:bodyPr wrap="none" rtlCol="0">
            <a:spAutoFit/>
          </a:bodyPr>
          <a:lstStyle/>
          <a:p>
            <a:r>
              <a:rPr lang="sv-SE" dirty="0"/>
              <a:t>Skåne</a:t>
            </a:r>
          </a:p>
        </p:txBody>
      </p:sp>
    </p:spTree>
    <p:extLst>
      <p:ext uri="{BB962C8B-B14F-4D97-AF65-F5344CB8AC3E}">
        <p14:creationId xmlns:p14="http://schemas.microsoft.com/office/powerpoint/2010/main" val="3214853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60689-A984-6C3D-F226-3661E04BCA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76EAD-4B12-CB99-4054-C28D88273D3D}"/>
              </a:ext>
            </a:extLst>
          </p:cNvPr>
          <p:cNvSpPr>
            <a:spLocks noGrp="1"/>
          </p:cNvSpPr>
          <p:nvPr>
            <p:ph type="title"/>
          </p:nvPr>
        </p:nvSpPr>
        <p:spPr>
          <a:xfrm>
            <a:off x="450167" y="229741"/>
            <a:ext cx="10515600" cy="647749"/>
          </a:xfrm>
        </p:spPr>
        <p:txBody>
          <a:bodyPr>
            <a:normAutofit/>
          </a:bodyPr>
          <a:lstStyle/>
          <a:p>
            <a:r>
              <a:rPr lang="en-GB" sz="2800" noProof="0" dirty="0"/>
              <a:t>Regional divisions and classifications</a:t>
            </a:r>
          </a:p>
        </p:txBody>
      </p:sp>
      <p:sp>
        <p:nvSpPr>
          <p:cNvPr id="3" name="Content Placeholder 2">
            <a:extLst>
              <a:ext uri="{FF2B5EF4-FFF2-40B4-BE49-F238E27FC236}">
                <a16:creationId xmlns:a16="http://schemas.microsoft.com/office/drawing/2014/main" id="{7651D001-6AEC-D1FD-5C44-97C08DFBBC88}"/>
              </a:ext>
            </a:extLst>
          </p:cNvPr>
          <p:cNvSpPr>
            <a:spLocks noGrp="1"/>
          </p:cNvSpPr>
          <p:nvPr>
            <p:ph idx="1"/>
          </p:nvPr>
        </p:nvSpPr>
        <p:spPr>
          <a:xfrm>
            <a:off x="838200" y="1253331"/>
            <a:ext cx="7304773" cy="4351338"/>
          </a:xfrm>
        </p:spPr>
        <p:txBody>
          <a:bodyPr>
            <a:normAutofit fontScale="77500" lnSpcReduction="20000"/>
          </a:bodyPr>
          <a:lstStyle/>
          <a:p>
            <a:pPr marL="0" indent="0">
              <a:buNone/>
            </a:pPr>
            <a:r>
              <a:rPr lang="en-US" sz="2600" b="1" dirty="0">
                <a:solidFill>
                  <a:schemeClr val="tx2"/>
                </a:solidFill>
              </a:rPr>
              <a:t>Gotland</a:t>
            </a:r>
            <a:r>
              <a:rPr lang="en-US" sz="2600" dirty="0">
                <a:solidFill>
                  <a:schemeClr val="tx2"/>
                </a:solidFill>
              </a:rPr>
              <a:t>: </a:t>
            </a:r>
          </a:p>
          <a:p>
            <a:pPr>
              <a:lnSpc>
                <a:spcPct val="120000"/>
              </a:lnSpc>
              <a:spcBef>
                <a:spcPts val="300"/>
              </a:spcBef>
            </a:pPr>
            <a:r>
              <a:rPr lang="en-US" sz="1900" dirty="0">
                <a:solidFill>
                  <a:schemeClr val="tx2"/>
                </a:solidFill>
              </a:rPr>
              <a:t>3 183,7 km²</a:t>
            </a:r>
          </a:p>
          <a:p>
            <a:pPr>
              <a:lnSpc>
                <a:spcPct val="120000"/>
              </a:lnSpc>
              <a:spcBef>
                <a:spcPts val="300"/>
              </a:spcBef>
            </a:pPr>
            <a:r>
              <a:rPr lang="en-US" sz="1900" dirty="0">
                <a:solidFill>
                  <a:schemeClr val="tx2"/>
                </a:solidFill>
              </a:rPr>
              <a:t>60 971 inhabitants</a:t>
            </a:r>
          </a:p>
          <a:p>
            <a:pPr>
              <a:lnSpc>
                <a:spcPct val="120000"/>
              </a:lnSpc>
              <a:spcBef>
                <a:spcPts val="300"/>
              </a:spcBef>
            </a:pPr>
            <a:r>
              <a:rPr lang="en-US" sz="1900" dirty="0">
                <a:solidFill>
                  <a:schemeClr val="tx2"/>
                </a:solidFill>
              </a:rPr>
              <a:t>19,2 inhabitants per km²</a:t>
            </a:r>
          </a:p>
          <a:p>
            <a:pPr>
              <a:lnSpc>
                <a:spcPct val="120000"/>
              </a:lnSpc>
              <a:spcBef>
                <a:spcPts val="300"/>
              </a:spcBef>
            </a:pPr>
            <a:r>
              <a:rPr lang="en-US" sz="1900" dirty="0">
                <a:solidFill>
                  <a:schemeClr val="tx2"/>
                </a:solidFill>
              </a:rPr>
              <a:t>1 municipality</a:t>
            </a:r>
          </a:p>
          <a:p>
            <a:pPr>
              <a:lnSpc>
                <a:spcPct val="120000"/>
              </a:lnSpc>
              <a:spcBef>
                <a:spcPts val="300"/>
              </a:spcBef>
            </a:pPr>
            <a:r>
              <a:rPr lang="en-US" sz="1900" dirty="0">
                <a:solidFill>
                  <a:schemeClr val="tx2"/>
                </a:solidFill>
              </a:rPr>
              <a:t>60 971 inhabitants per municipality</a:t>
            </a:r>
          </a:p>
          <a:p>
            <a:pPr>
              <a:lnSpc>
                <a:spcPct val="120000"/>
              </a:lnSpc>
              <a:spcBef>
                <a:spcPts val="300"/>
              </a:spcBef>
            </a:pPr>
            <a:r>
              <a:rPr lang="en-US" sz="1900" dirty="0">
                <a:solidFill>
                  <a:schemeClr val="tx2"/>
                </a:solidFill>
              </a:rPr>
              <a:t>93 districts (church areas)</a:t>
            </a:r>
          </a:p>
          <a:p>
            <a:pPr marL="0" indent="0">
              <a:buNone/>
            </a:pPr>
            <a:endParaRPr lang="en-US" sz="2600" b="1" dirty="0">
              <a:solidFill>
                <a:schemeClr val="tx2"/>
              </a:solidFill>
            </a:endParaRPr>
          </a:p>
          <a:p>
            <a:pPr marL="0" indent="0">
              <a:buNone/>
            </a:pPr>
            <a:r>
              <a:rPr lang="en-US" sz="2600" b="1" dirty="0" err="1">
                <a:solidFill>
                  <a:schemeClr val="tx2"/>
                </a:solidFill>
              </a:rPr>
              <a:t>Västerbotten</a:t>
            </a:r>
            <a:r>
              <a:rPr lang="en-US" sz="2600" dirty="0">
                <a:solidFill>
                  <a:schemeClr val="tx2"/>
                </a:solidFill>
              </a:rPr>
              <a:t>: </a:t>
            </a:r>
          </a:p>
          <a:p>
            <a:pPr>
              <a:lnSpc>
                <a:spcPct val="120000"/>
              </a:lnSpc>
              <a:spcBef>
                <a:spcPts val="300"/>
              </a:spcBef>
            </a:pPr>
            <a:r>
              <a:rPr lang="en-US" sz="1900" dirty="0">
                <a:solidFill>
                  <a:schemeClr val="tx2"/>
                </a:solidFill>
              </a:rPr>
              <a:t>55 432 km²</a:t>
            </a:r>
          </a:p>
          <a:p>
            <a:pPr>
              <a:lnSpc>
                <a:spcPct val="120000"/>
              </a:lnSpc>
              <a:spcBef>
                <a:spcPts val="300"/>
              </a:spcBef>
            </a:pPr>
            <a:r>
              <a:rPr lang="en-US" sz="1900" dirty="0">
                <a:solidFill>
                  <a:schemeClr val="tx2"/>
                </a:solidFill>
              </a:rPr>
              <a:t>279 028 inhabitants</a:t>
            </a:r>
          </a:p>
          <a:p>
            <a:pPr>
              <a:lnSpc>
                <a:spcPct val="120000"/>
              </a:lnSpc>
              <a:spcBef>
                <a:spcPts val="300"/>
              </a:spcBef>
            </a:pPr>
            <a:r>
              <a:rPr lang="en-US" sz="1900" dirty="0">
                <a:solidFill>
                  <a:schemeClr val="tx2"/>
                </a:solidFill>
              </a:rPr>
              <a:t>5,0 inhabitants per km²</a:t>
            </a:r>
          </a:p>
          <a:p>
            <a:pPr>
              <a:lnSpc>
                <a:spcPct val="120000"/>
              </a:lnSpc>
              <a:spcBef>
                <a:spcPts val="300"/>
              </a:spcBef>
            </a:pPr>
            <a:r>
              <a:rPr lang="en-US" sz="1900" dirty="0">
                <a:solidFill>
                  <a:schemeClr val="tx2"/>
                </a:solidFill>
              </a:rPr>
              <a:t>15 municipalities </a:t>
            </a:r>
          </a:p>
          <a:p>
            <a:pPr>
              <a:lnSpc>
                <a:spcPct val="120000"/>
              </a:lnSpc>
              <a:spcBef>
                <a:spcPts val="300"/>
              </a:spcBef>
            </a:pPr>
            <a:r>
              <a:rPr lang="en-US" sz="1900" dirty="0">
                <a:solidFill>
                  <a:schemeClr val="tx2"/>
                </a:solidFill>
              </a:rPr>
              <a:t>18 201 inhabitants per municipalities</a:t>
            </a:r>
          </a:p>
          <a:p>
            <a:pPr>
              <a:lnSpc>
                <a:spcPct val="120000"/>
              </a:lnSpc>
              <a:spcBef>
                <a:spcPts val="300"/>
              </a:spcBef>
            </a:pPr>
            <a:r>
              <a:rPr lang="en-US" sz="1900" dirty="0">
                <a:solidFill>
                  <a:schemeClr val="tx2"/>
                </a:solidFill>
              </a:rPr>
              <a:t>53 districts (church areas)</a:t>
            </a:r>
          </a:p>
          <a:p>
            <a:pPr>
              <a:lnSpc>
                <a:spcPct val="120000"/>
              </a:lnSpc>
              <a:spcBef>
                <a:spcPts val="300"/>
              </a:spcBef>
            </a:pPr>
            <a:endParaRPr lang="en-US" sz="1900" dirty="0">
              <a:solidFill>
                <a:schemeClr val="tx2"/>
              </a:solidFill>
            </a:endParaRPr>
          </a:p>
          <a:p>
            <a:pPr>
              <a:lnSpc>
                <a:spcPct val="120000"/>
              </a:lnSpc>
              <a:spcBef>
                <a:spcPts val="300"/>
              </a:spcBef>
            </a:pPr>
            <a:endParaRPr lang="en-US" sz="1900" dirty="0">
              <a:solidFill>
                <a:schemeClr val="tx2"/>
              </a:solidFill>
            </a:endParaRPr>
          </a:p>
        </p:txBody>
      </p:sp>
      <p:sp>
        <p:nvSpPr>
          <p:cNvPr id="4" name="Espace réservé du numéro de diapositive 3">
            <a:extLst>
              <a:ext uri="{FF2B5EF4-FFF2-40B4-BE49-F238E27FC236}">
                <a16:creationId xmlns:a16="http://schemas.microsoft.com/office/drawing/2014/main" id="{B489A2AE-2805-B6BE-F2B3-18E8F75A9798}"/>
              </a:ext>
            </a:extLst>
          </p:cNvPr>
          <p:cNvSpPr>
            <a:spLocks noGrp="1"/>
          </p:cNvSpPr>
          <p:nvPr>
            <p:ph type="sldNum" sz="quarter" idx="12"/>
          </p:nvPr>
        </p:nvSpPr>
        <p:spPr/>
        <p:txBody>
          <a:bodyPr/>
          <a:lstStyle/>
          <a:p>
            <a:fld id="{11B2B50E-CA62-4C92-814D-DE88DB656BCD}" type="slidenum">
              <a:rPr lang="en-GB" smtClean="0">
                <a:solidFill>
                  <a:schemeClr val="accent6"/>
                </a:solidFill>
              </a:rPr>
              <a:t>15</a:t>
            </a:fld>
            <a:endParaRPr lang="en-GB" dirty="0">
              <a:solidFill>
                <a:schemeClr val="accent6"/>
              </a:solidFill>
            </a:endParaRPr>
          </a:p>
        </p:txBody>
      </p:sp>
      <p:pic>
        <p:nvPicPr>
          <p:cNvPr id="9" name="Picture 2" descr="undefined">
            <a:extLst>
              <a:ext uri="{FF2B5EF4-FFF2-40B4-BE49-F238E27FC236}">
                <a16:creationId xmlns:a16="http://schemas.microsoft.com/office/drawing/2014/main" id="{809A4E95-E9D7-4FD7-80B0-99357E028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798" y="414711"/>
            <a:ext cx="3630708" cy="333716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undefined">
            <a:extLst>
              <a:ext uri="{FF2B5EF4-FFF2-40B4-BE49-F238E27FC236}">
                <a16:creationId xmlns:a16="http://schemas.microsoft.com/office/drawing/2014/main" id="{CE470820-A438-49FC-BD41-F75903F24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973" y="3429000"/>
            <a:ext cx="16383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913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60689-A984-6C3D-F226-3661E04BCA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76EAD-4B12-CB99-4054-C28D88273D3D}"/>
              </a:ext>
            </a:extLst>
          </p:cNvPr>
          <p:cNvSpPr>
            <a:spLocks noGrp="1"/>
          </p:cNvSpPr>
          <p:nvPr>
            <p:ph type="title"/>
          </p:nvPr>
        </p:nvSpPr>
        <p:spPr>
          <a:xfrm>
            <a:off x="450167" y="229741"/>
            <a:ext cx="10515600" cy="647749"/>
          </a:xfrm>
        </p:spPr>
        <p:txBody>
          <a:bodyPr>
            <a:normAutofit/>
          </a:bodyPr>
          <a:lstStyle/>
          <a:p>
            <a:r>
              <a:rPr lang="en-GB" sz="2800" dirty="0"/>
              <a:t>Conflicts and tensions</a:t>
            </a:r>
            <a:endParaRPr lang="en-GB" sz="2800" noProof="0" dirty="0"/>
          </a:p>
        </p:txBody>
      </p:sp>
      <p:sp>
        <p:nvSpPr>
          <p:cNvPr id="3" name="Content Placeholder 2">
            <a:extLst>
              <a:ext uri="{FF2B5EF4-FFF2-40B4-BE49-F238E27FC236}">
                <a16:creationId xmlns:a16="http://schemas.microsoft.com/office/drawing/2014/main" id="{7651D001-6AEC-D1FD-5C44-97C08DFBBC88}"/>
              </a:ext>
            </a:extLst>
          </p:cNvPr>
          <p:cNvSpPr>
            <a:spLocks noGrp="1"/>
          </p:cNvSpPr>
          <p:nvPr>
            <p:ph idx="1"/>
          </p:nvPr>
        </p:nvSpPr>
        <p:spPr>
          <a:xfrm>
            <a:off x="838200" y="1253331"/>
            <a:ext cx="7304773" cy="4351338"/>
          </a:xfrm>
        </p:spPr>
        <p:txBody>
          <a:bodyPr>
            <a:normAutofit fontScale="62500" lnSpcReduction="20000"/>
          </a:bodyPr>
          <a:lstStyle/>
          <a:p>
            <a:pPr marL="0" indent="0">
              <a:buNone/>
            </a:pPr>
            <a:r>
              <a:rPr lang="en-US" sz="2600" b="1" dirty="0">
                <a:solidFill>
                  <a:schemeClr val="tx2"/>
                </a:solidFill>
              </a:rPr>
              <a:t>Gotland</a:t>
            </a:r>
            <a:r>
              <a:rPr lang="en-US" sz="2600" dirty="0">
                <a:solidFill>
                  <a:schemeClr val="tx2"/>
                </a:solidFill>
              </a:rPr>
              <a:t>: </a:t>
            </a:r>
          </a:p>
          <a:p>
            <a:pPr>
              <a:lnSpc>
                <a:spcPct val="120000"/>
              </a:lnSpc>
              <a:spcBef>
                <a:spcPts val="300"/>
              </a:spcBef>
            </a:pPr>
            <a:r>
              <a:rPr lang="en-US" sz="1900" dirty="0">
                <a:solidFill>
                  <a:schemeClr val="tx2"/>
                </a:solidFill>
              </a:rPr>
              <a:t>Security and defense interests. </a:t>
            </a:r>
          </a:p>
          <a:p>
            <a:pPr>
              <a:lnSpc>
                <a:spcPct val="120000"/>
              </a:lnSpc>
              <a:spcBef>
                <a:spcPts val="300"/>
              </a:spcBef>
            </a:pPr>
            <a:r>
              <a:rPr lang="en-US" sz="1900" dirty="0">
                <a:solidFill>
                  <a:schemeClr val="tx2"/>
                </a:solidFill>
              </a:rPr>
              <a:t>Central (Visby) and rural (rest of the island). </a:t>
            </a:r>
          </a:p>
          <a:p>
            <a:pPr>
              <a:lnSpc>
                <a:spcPct val="120000"/>
              </a:lnSpc>
              <a:spcBef>
                <a:spcPts val="300"/>
              </a:spcBef>
            </a:pPr>
            <a:r>
              <a:rPr lang="en-US" sz="1900" dirty="0">
                <a:solidFill>
                  <a:schemeClr val="tx2"/>
                </a:solidFill>
              </a:rPr>
              <a:t>Tourists versus inhabitants. </a:t>
            </a:r>
          </a:p>
          <a:p>
            <a:pPr>
              <a:lnSpc>
                <a:spcPct val="120000"/>
              </a:lnSpc>
              <a:spcBef>
                <a:spcPts val="300"/>
              </a:spcBef>
            </a:pPr>
            <a:r>
              <a:rPr lang="en-US" sz="1900" dirty="0">
                <a:solidFill>
                  <a:schemeClr val="tx2"/>
                </a:solidFill>
              </a:rPr>
              <a:t>Gentrification and rising house and land prices. </a:t>
            </a:r>
          </a:p>
          <a:p>
            <a:pPr>
              <a:lnSpc>
                <a:spcPct val="120000"/>
              </a:lnSpc>
              <a:spcBef>
                <a:spcPts val="300"/>
              </a:spcBef>
            </a:pPr>
            <a:r>
              <a:rPr lang="en-US" sz="1900" dirty="0">
                <a:solidFill>
                  <a:schemeClr val="tx2"/>
                </a:solidFill>
              </a:rPr>
              <a:t>Services, especially health and education, hollowed out. </a:t>
            </a:r>
          </a:p>
          <a:p>
            <a:pPr>
              <a:lnSpc>
                <a:spcPct val="120000"/>
              </a:lnSpc>
              <a:spcBef>
                <a:spcPts val="300"/>
              </a:spcBef>
            </a:pPr>
            <a:r>
              <a:rPr lang="en-US" sz="1900" dirty="0">
                <a:solidFill>
                  <a:schemeClr val="tx2"/>
                </a:solidFill>
              </a:rPr>
              <a:t>Water and power supply critical. </a:t>
            </a:r>
          </a:p>
          <a:p>
            <a:pPr marL="0" indent="0">
              <a:buNone/>
            </a:pPr>
            <a:r>
              <a:rPr lang="en-US" sz="2600" b="1" dirty="0" err="1">
                <a:solidFill>
                  <a:schemeClr val="tx2"/>
                </a:solidFill>
              </a:rPr>
              <a:t>Västerbotten</a:t>
            </a:r>
            <a:r>
              <a:rPr lang="en-US" sz="2600" dirty="0">
                <a:solidFill>
                  <a:schemeClr val="tx2"/>
                </a:solidFill>
              </a:rPr>
              <a:t>: </a:t>
            </a:r>
          </a:p>
          <a:p>
            <a:pPr>
              <a:lnSpc>
                <a:spcPct val="120000"/>
              </a:lnSpc>
              <a:spcBef>
                <a:spcPts val="300"/>
              </a:spcBef>
            </a:pPr>
            <a:r>
              <a:rPr lang="en-US" sz="1900" dirty="0">
                <a:solidFill>
                  <a:schemeClr val="tx2"/>
                </a:solidFill>
              </a:rPr>
              <a:t>Central (coast) and rural (inland), expansion and contraction,</a:t>
            </a:r>
          </a:p>
          <a:p>
            <a:pPr>
              <a:lnSpc>
                <a:spcPct val="120000"/>
              </a:lnSpc>
              <a:spcBef>
                <a:spcPts val="300"/>
              </a:spcBef>
            </a:pPr>
            <a:r>
              <a:rPr lang="en-US" sz="1900" dirty="0">
                <a:solidFill>
                  <a:schemeClr val="tx2"/>
                </a:solidFill>
              </a:rPr>
              <a:t>Indigenous groups (Sami) versus the state and commercial interests. </a:t>
            </a:r>
          </a:p>
          <a:p>
            <a:pPr>
              <a:lnSpc>
                <a:spcPct val="120000"/>
              </a:lnSpc>
              <a:spcBef>
                <a:spcPts val="300"/>
              </a:spcBef>
            </a:pPr>
            <a:r>
              <a:rPr lang="en-US" sz="1900" dirty="0">
                <a:solidFill>
                  <a:schemeClr val="tx2"/>
                </a:solidFill>
              </a:rPr>
              <a:t>Climate change and infrastructure demand. Pressures on national resources, mining, water power, wind power. Push for new sustainable industries (batteries, steel). Leads to tensions between the state, the regions, the municipalities, and the companies. </a:t>
            </a:r>
          </a:p>
          <a:p>
            <a:pPr>
              <a:lnSpc>
                <a:spcPct val="120000"/>
              </a:lnSpc>
              <a:spcBef>
                <a:spcPts val="300"/>
              </a:spcBef>
            </a:pPr>
            <a:r>
              <a:rPr lang="en-US" sz="1900" dirty="0" err="1">
                <a:solidFill>
                  <a:schemeClr val="tx2"/>
                </a:solidFill>
              </a:rPr>
              <a:t>Skellefteå</a:t>
            </a:r>
            <a:r>
              <a:rPr lang="en-US" sz="1900" dirty="0">
                <a:solidFill>
                  <a:schemeClr val="tx2"/>
                </a:solidFill>
              </a:rPr>
              <a:t>: Re-industrialization. Increasing tensions after </a:t>
            </a:r>
            <a:r>
              <a:rPr lang="en-US" sz="1900" dirty="0" err="1">
                <a:solidFill>
                  <a:schemeClr val="tx2"/>
                </a:solidFill>
              </a:rPr>
              <a:t>Northvolt’s</a:t>
            </a:r>
            <a:r>
              <a:rPr lang="en-US" sz="1900" dirty="0">
                <a:solidFill>
                  <a:schemeClr val="tx2"/>
                </a:solidFill>
              </a:rPr>
              <a:t> bankruptcy and foreign acquisition. </a:t>
            </a:r>
          </a:p>
          <a:p>
            <a:pPr>
              <a:lnSpc>
                <a:spcPct val="120000"/>
              </a:lnSpc>
              <a:spcBef>
                <a:spcPts val="300"/>
              </a:spcBef>
            </a:pPr>
            <a:r>
              <a:rPr lang="en-US" sz="1900" dirty="0">
                <a:solidFill>
                  <a:schemeClr val="tx2"/>
                </a:solidFill>
              </a:rPr>
              <a:t>Services, especially health and education, hollowed out in the less populated areas. </a:t>
            </a:r>
          </a:p>
          <a:p>
            <a:pPr marL="0" indent="0">
              <a:lnSpc>
                <a:spcPct val="120000"/>
              </a:lnSpc>
              <a:buNone/>
            </a:pPr>
            <a:r>
              <a:rPr lang="en-US" sz="2200" dirty="0">
                <a:solidFill>
                  <a:schemeClr val="tx2"/>
                </a:solidFill>
              </a:rPr>
              <a:t>Both cases characterized by conflicts between global/national strategies and local social capacity.</a:t>
            </a:r>
          </a:p>
        </p:txBody>
      </p:sp>
      <p:sp>
        <p:nvSpPr>
          <p:cNvPr id="4" name="Espace réservé du numéro de diapositive 3">
            <a:extLst>
              <a:ext uri="{FF2B5EF4-FFF2-40B4-BE49-F238E27FC236}">
                <a16:creationId xmlns:a16="http://schemas.microsoft.com/office/drawing/2014/main" id="{B489A2AE-2805-B6BE-F2B3-18E8F75A9798}"/>
              </a:ext>
            </a:extLst>
          </p:cNvPr>
          <p:cNvSpPr>
            <a:spLocks noGrp="1"/>
          </p:cNvSpPr>
          <p:nvPr>
            <p:ph type="sldNum" sz="quarter" idx="12"/>
          </p:nvPr>
        </p:nvSpPr>
        <p:spPr/>
        <p:txBody>
          <a:bodyPr/>
          <a:lstStyle/>
          <a:p>
            <a:fld id="{11B2B50E-CA62-4C92-814D-DE88DB656BCD}" type="slidenum">
              <a:rPr lang="en-GB" smtClean="0">
                <a:solidFill>
                  <a:schemeClr val="accent6"/>
                </a:solidFill>
              </a:rPr>
              <a:t>16</a:t>
            </a:fld>
            <a:endParaRPr lang="en-GB" dirty="0">
              <a:solidFill>
                <a:schemeClr val="accent6"/>
              </a:solidFill>
            </a:endParaRPr>
          </a:p>
        </p:txBody>
      </p:sp>
      <p:pic>
        <p:nvPicPr>
          <p:cNvPr id="10" name="Picture 9">
            <a:extLst>
              <a:ext uri="{FF2B5EF4-FFF2-40B4-BE49-F238E27FC236}">
                <a16:creationId xmlns:a16="http://schemas.microsoft.com/office/drawing/2014/main" id="{3246A666-0C8A-4B62-A7A5-934A1A9B241A}"/>
              </a:ext>
            </a:extLst>
          </p:cNvPr>
          <p:cNvPicPr>
            <a:picLocks noChangeAspect="1"/>
          </p:cNvPicPr>
          <p:nvPr/>
        </p:nvPicPr>
        <p:blipFill rotWithShape="1">
          <a:blip r:embed="rId2"/>
          <a:srcRect t="20342" r="18628"/>
          <a:stretch/>
        </p:blipFill>
        <p:spPr>
          <a:xfrm>
            <a:off x="5423088" y="229741"/>
            <a:ext cx="3093521" cy="1802976"/>
          </a:xfrm>
          <a:prstGeom prst="rect">
            <a:avLst/>
          </a:prstGeom>
        </p:spPr>
      </p:pic>
      <p:pic>
        <p:nvPicPr>
          <p:cNvPr id="1028" name="Picture 4">
            <a:extLst>
              <a:ext uri="{FF2B5EF4-FFF2-40B4-BE49-F238E27FC236}">
                <a16:creationId xmlns:a16="http://schemas.microsoft.com/office/drawing/2014/main" id="{285B69E9-AA69-4A71-85CE-DA68049E1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1384" y="511064"/>
            <a:ext cx="3399608" cy="22649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414EEE1-CD0D-48D2-984D-5B21D1877E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6609" y="2348398"/>
            <a:ext cx="314325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3A1CA31-BB3D-4422-98F0-EEF129242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7525" y="3758453"/>
            <a:ext cx="314325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972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A880B-EDA2-888E-0346-824992276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FAE235-5108-AEB6-DBEE-40E8A5D6A689}"/>
              </a:ext>
            </a:extLst>
          </p:cNvPr>
          <p:cNvSpPr>
            <a:spLocks noGrp="1"/>
          </p:cNvSpPr>
          <p:nvPr>
            <p:ph type="title"/>
          </p:nvPr>
        </p:nvSpPr>
        <p:spPr>
          <a:xfrm>
            <a:off x="450167" y="229741"/>
            <a:ext cx="10515600" cy="647749"/>
          </a:xfrm>
        </p:spPr>
        <p:txBody>
          <a:bodyPr>
            <a:normAutofit/>
          </a:bodyPr>
          <a:lstStyle/>
          <a:p>
            <a:r>
              <a:rPr lang="en-US" sz="2800" dirty="0"/>
              <a:t>Description of work</a:t>
            </a:r>
            <a:endParaRPr lang="en-GB" sz="2800" noProof="0" dirty="0"/>
          </a:p>
        </p:txBody>
      </p:sp>
      <p:sp>
        <p:nvSpPr>
          <p:cNvPr id="3" name="Content Placeholder 2">
            <a:extLst>
              <a:ext uri="{FF2B5EF4-FFF2-40B4-BE49-F238E27FC236}">
                <a16:creationId xmlns:a16="http://schemas.microsoft.com/office/drawing/2014/main" id="{E7BD09D1-504E-4FB2-CB92-F86A783B1A8B}"/>
              </a:ext>
            </a:extLst>
          </p:cNvPr>
          <p:cNvSpPr>
            <a:spLocks noGrp="1"/>
          </p:cNvSpPr>
          <p:nvPr>
            <p:ph idx="1"/>
          </p:nvPr>
        </p:nvSpPr>
        <p:spPr>
          <a:xfrm>
            <a:off x="838200" y="1253330"/>
            <a:ext cx="5257800" cy="4780113"/>
          </a:xfrm>
        </p:spPr>
        <p:txBody>
          <a:bodyPr>
            <a:normAutofit/>
          </a:bodyPr>
          <a:lstStyle/>
          <a:p>
            <a:pPr marL="285750" indent="-285750">
              <a:lnSpc>
                <a:spcPct val="120000"/>
              </a:lnSpc>
              <a:spcBef>
                <a:spcPts val="600"/>
              </a:spcBef>
              <a:buFont typeface="Arial" panose="020B0604020202020204" pitchFamily="34" charset="0"/>
              <a:buChar char="•"/>
            </a:pPr>
            <a:r>
              <a:rPr lang="en-US" sz="1600" dirty="0"/>
              <a:t>Fieldwork not yet initiated – currently in preparatory phase.</a:t>
            </a:r>
          </a:p>
          <a:p>
            <a:pPr marL="285750" indent="-285750">
              <a:lnSpc>
                <a:spcPct val="120000"/>
              </a:lnSpc>
              <a:spcBef>
                <a:spcPts val="600"/>
              </a:spcBef>
              <a:buFont typeface="Arial" panose="020B0604020202020204" pitchFamily="34" charset="0"/>
              <a:buChar char="•"/>
            </a:pPr>
            <a:r>
              <a:rPr lang="en-US" sz="1600" dirty="0"/>
              <a:t>Focus on survey study (WP4) and register data acquisition (start delivery in November 2025), will inform field work.</a:t>
            </a:r>
          </a:p>
          <a:p>
            <a:pPr marL="285750" indent="-285750">
              <a:lnSpc>
                <a:spcPct val="120000"/>
              </a:lnSpc>
              <a:spcBef>
                <a:spcPts val="600"/>
              </a:spcBef>
              <a:buFont typeface="Arial" panose="020B0604020202020204" pitchFamily="34" charset="0"/>
              <a:buChar char="•"/>
            </a:pPr>
            <a:r>
              <a:rPr lang="en-US" sz="1600" dirty="0"/>
              <a:t>Preliminary mapping of </a:t>
            </a:r>
            <a:r>
              <a:rPr lang="en-US" sz="1600" dirty="0" err="1"/>
              <a:t>DeSO</a:t>
            </a:r>
            <a:r>
              <a:rPr lang="en-US" sz="1600" dirty="0"/>
              <a:t> areas in </a:t>
            </a:r>
            <a:r>
              <a:rPr lang="en-US" sz="1600" dirty="0" err="1"/>
              <a:t>Västerbotten</a:t>
            </a:r>
            <a:r>
              <a:rPr lang="en-US" sz="1600" dirty="0"/>
              <a:t> and Gotland completed to outline local dynamics.</a:t>
            </a:r>
          </a:p>
          <a:p>
            <a:pPr marL="285750" indent="-285750">
              <a:lnSpc>
                <a:spcPct val="120000"/>
              </a:lnSpc>
              <a:spcBef>
                <a:spcPts val="600"/>
              </a:spcBef>
              <a:buFont typeface="Arial" panose="020B0604020202020204" pitchFamily="34" charset="0"/>
              <a:buChar char="•"/>
            </a:pPr>
            <a:r>
              <a:rPr lang="en-GB" sz="1600" dirty="0"/>
              <a:t>Started assembling literature on the two cases and began reading.</a:t>
            </a:r>
          </a:p>
          <a:p>
            <a:pPr marL="0" indent="0">
              <a:buNone/>
            </a:pPr>
            <a:endParaRPr lang="en-GB" sz="2400" dirty="0">
              <a:solidFill>
                <a:schemeClr val="tx2"/>
              </a:solidFill>
            </a:endParaRPr>
          </a:p>
          <a:p>
            <a:pPr marL="0" indent="0">
              <a:buNone/>
            </a:pPr>
            <a:endParaRPr lang="en-GB" sz="2400" dirty="0">
              <a:solidFill>
                <a:schemeClr val="tx2"/>
              </a:solidFill>
            </a:endParaRPr>
          </a:p>
          <a:p>
            <a:pPr marL="0" indent="0">
              <a:buNone/>
            </a:pPr>
            <a:r>
              <a:rPr lang="en-GB" sz="2400" dirty="0">
                <a:solidFill>
                  <a:schemeClr val="tx2"/>
                </a:solidFill>
              </a:rPr>
              <a:t> </a:t>
            </a:r>
          </a:p>
          <a:p>
            <a:pPr marL="0" indent="0">
              <a:buNone/>
            </a:pPr>
            <a:endParaRPr lang="en-GB" sz="2400" dirty="0">
              <a:solidFill>
                <a:schemeClr val="tx2"/>
              </a:solidFill>
            </a:endParaRPr>
          </a:p>
        </p:txBody>
      </p:sp>
      <p:sp>
        <p:nvSpPr>
          <p:cNvPr id="4" name="Espace réservé du numéro de diapositive 3">
            <a:extLst>
              <a:ext uri="{FF2B5EF4-FFF2-40B4-BE49-F238E27FC236}">
                <a16:creationId xmlns:a16="http://schemas.microsoft.com/office/drawing/2014/main" id="{9E3DCDA6-D754-AE47-9991-5556227A3A7C}"/>
              </a:ext>
            </a:extLst>
          </p:cNvPr>
          <p:cNvSpPr>
            <a:spLocks noGrp="1"/>
          </p:cNvSpPr>
          <p:nvPr>
            <p:ph type="sldNum" sz="quarter" idx="12"/>
          </p:nvPr>
        </p:nvSpPr>
        <p:spPr/>
        <p:txBody>
          <a:bodyPr/>
          <a:lstStyle/>
          <a:p>
            <a:fld id="{C3FAF1D1-79C1-9D49-839F-729F0DFA8ED0}" type="slidenum">
              <a:rPr lang="en-GB" smtClean="0">
                <a:solidFill>
                  <a:schemeClr val="accent6"/>
                </a:solidFill>
              </a:rPr>
              <a:t>17</a:t>
            </a:fld>
            <a:endParaRPr lang="en-GB" dirty="0">
              <a:solidFill>
                <a:schemeClr val="accent6"/>
              </a:solidFill>
            </a:endParaRPr>
          </a:p>
        </p:txBody>
      </p:sp>
      <p:pic>
        <p:nvPicPr>
          <p:cNvPr id="1026" name="Picture 2">
            <a:extLst>
              <a:ext uri="{FF2B5EF4-FFF2-40B4-BE49-F238E27FC236}">
                <a16:creationId xmlns:a16="http://schemas.microsoft.com/office/drawing/2014/main" id="{2AC9873A-C26B-43E2-B763-A80C72535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9661"/>
            <a:ext cx="575548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E6702970-6018-434B-A121-7EC1CECEC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8098"/>
            <a:ext cx="575548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AC1821B-D7E7-4B66-BEA1-7067F92834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76" t="1094" r="16076" b="-1094"/>
          <a:stretch/>
        </p:blipFill>
        <p:spPr bwMode="auto">
          <a:xfrm>
            <a:off x="4993482" y="3861339"/>
            <a:ext cx="6858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044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2883-9B3D-1AA4-C25B-AF899F410D33}"/>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293D5B6D-4345-2D72-D18A-854BBFA01B12}"/>
              </a:ext>
            </a:extLst>
          </p:cNvPr>
          <p:cNvSpPr>
            <a:spLocks noGrp="1"/>
          </p:cNvSpPr>
          <p:nvPr>
            <p:ph type="body" idx="1"/>
          </p:nvPr>
        </p:nvSpPr>
        <p:spPr/>
        <p:txBody>
          <a:bodyPr/>
          <a:lstStyle/>
          <a:p>
            <a:endParaRPr lang="en-GB"/>
          </a:p>
        </p:txBody>
      </p:sp>
      <p:sp>
        <p:nvSpPr>
          <p:cNvPr id="4" name="Content Placeholder 3">
            <a:extLst>
              <a:ext uri="{FF2B5EF4-FFF2-40B4-BE49-F238E27FC236}">
                <a16:creationId xmlns:a16="http://schemas.microsoft.com/office/drawing/2014/main" id="{411D95D6-C00B-BA29-565D-BDEB55AEFEBB}"/>
              </a:ext>
            </a:extLst>
          </p:cNvPr>
          <p:cNvSpPr>
            <a:spLocks noGrp="1"/>
          </p:cNvSpPr>
          <p:nvPr>
            <p:ph sz="half" idx="2"/>
          </p:nvPr>
        </p:nvSpPr>
        <p:spPr/>
        <p:txBody>
          <a:bodyPr/>
          <a:lstStyle/>
          <a:p>
            <a:endParaRPr lang="en-GB"/>
          </a:p>
        </p:txBody>
      </p:sp>
      <p:sp>
        <p:nvSpPr>
          <p:cNvPr id="5" name="Text Placeholder 4">
            <a:extLst>
              <a:ext uri="{FF2B5EF4-FFF2-40B4-BE49-F238E27FC236}">
                <a16:creationId xmlns:a16="http://schemas.microsoft.com/office/drawing/2014/main" id="{D0AFC58B-B9A4-AD45-2C5F-4B59E50E4E61}"/>
              </a:ext>
            </a:extLst>
          </p:cNvPr>
          <p:cNvSpPr>
            <a:spLocks noGrp="1"/>
          </p:cNvSpPr>
          <p:nvPr>
            <p:ph type="body" sz="quarter" idx="3"/>
          </p:nvPr>
        </p:nvSpPr>
        <p:spPr/>
        <p:txBody>
          <a:bodyPr/>
          <a:lstStyle/>
          <a:p>
            <a:endParaRPr lang="en-GB"/>
          </a:p>
        </p:txBody>
      </p:sp>
      <p:sp>
        <p:nvSpPr>
          <p:cNvPr id="6" name="Content Placeholder 5">
            <a:extLst>
              <a:ext uri="{FF2B5EF4-FFF2-40B4-BE49-F238E27FC236}">
                <a16:creationId xmlns:a16="http://schemas.microsoft.com/office/drawing/2014/main" id="{4DB33A9A-B310-8624-5F8F-EADE141389F9}"/>
              </a:ext>
            </a:extLst>
          </p:cNvPr>
          <p:cNvSpPr>
            <a:spLocks noGrp="1"/>
          </p:cNvSpPr>
          <p:nvPr>
            <p:ph sz="quarter" idx="4"/>
          </p:nvPr>
        </p:nvSpPr>
        <p:spPr/>
        <p:txBody>
          <a:bodyPr/>
          <a:lstStyle/>
          <a:p>
            <a:endParaRPr lang="en-GB"/>
          </a:p>
        </p:txBody>
      </p:sp>
      <p:sp>
        <p:nvSpPr>
          <p:cNvPr id="7" name="Slide Number Placeholder 6">
            <a:extLst>
              <a:ext uri="{FF2B5EF4-FFF2-40B4-BE49-F238E27FC236}">
                <a16:creationId xmlns:a16="http://schemas.microsoft.com/office/drawing/2014/main" id="{3E1C3C53-5A44-39B7-BFB8-9A6E8F0A93B2}"/>
              </a:ext>
            </a:extLst>
          </p:cNvPr>
          <p:cNvSpPr>
            <a:spLocks noGrp="1"/>
          </p:cNvSpPr>
          <p:nvPr>
            <p:ph type="sldNum" sz="quarter" idx="12"/>
          </p:nvPr>
        </p:nvSpPr>
        <p:spPr/>
        <p:txBody>
          <a:bodyPr/>
          <a:lstStyle/>
          <a:p>
            <a:fld id="{C3FAF1D1-79C1-9D49-839F-729F0DFA8ED0}" type="slidenum">
              <a:rPr lang="en-GB" smtClean="0"/>
              <a:t>18</a:t>
            </a:fld>
            <a:endParaRPr lang="en-GB"/>
          </a:p>
        </p:txBody>
      </p:sp>
    </p:spTree>
    <p:extLst>
      <p:ext uri="{BB962C8B-B14F-4D97-AF65-F5344CB8AC3E}">
        <p14:creationId xmlns:p14="http://schemas.microsoft.com/office/powerpoint/2010/main" val="3797870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FEC89-6222-4F54-A104-22B0F497CC86}"/>
              </a:ext>
            </a:extLst>
          </p:cNvPr>
          <p:cNvSpPr>
            <a:spLocks noGrp="1"/>
          </p:cNvSpPr>
          <p:nvPr>
            <p:ph type="title"/>
          </p:nvPr>
        </p:nvSpPr>
        <p:spPr/>
        <p:txBody>
          <a:bodyPr/>
          <a:lstStyle/>
          <a:p>
            <a:endParaRPr lang="en-GB"/>
          </a:p>
        </p:txBody>
      </p:sp>
      <p:pic>
        <p:nvPicPr>
          <p:cNvPr id="7" name="Picture Placeholder 6" descr="Close-up of hands touching wheat&#10;&#10;Description automatically generated">
            <a:extLst>
              <a:ext uri="{FF2B5EF4-FFF2-40B4-BE49-F238E27FC236}">
                <a16:creationId xmlns:a16="http://schemas.microsoft.com/office/drawing/2014/main" id="{7A33715D-B574-E2BE-2E5B-89066E7D4EC5}"/>
              </a:ext>
            </a:extLst>
          </p:cNvPr>
          <p:cNvPicPr>
            <a:picLocks noGrp="1" noChangeAspect="1"/>
          </p:cNvPicPr>
          <p:nvPr>
            <p:ph type="pic" idx="1"/>
          </p:nvPr>
        </p:nvPicPr>
        <p:blipFill>
          <a:blip r:embed="rId2"/>
          <a:srcRect l="2508" r="2508"/>
          <a:stretch>
            <a:fillRect/>
          </a:stretch>
        </p:blipFill>
        <p:spPr/>
      </p:pic>
      <p:sp>
        <p:nvSpPr>
          <p:cNvPr id="4" name="Text Placeholder 3">
            <a:extLst>
              <a:ext uri="{FF2B5EF4-FFF2-40B4-BE49-F238E27FC236}">
                <a16:creationId xmlns:a16="http://schemas.microsoft.com/office/drawing/2014/main" id="{0FE0275C-F62A-92B2-D703-B0552855DF93}"/>
              </a:ext>
            </a:extLst>
          </p:cNvPr>
          <p:cNvSpPr>
            <a:spLocks noGrp="1"/>
          </p:cNvSpPr>
          <p:nvPr>
            <p:ph type="body" sz="half" idx="2"/>
          </p:nvPr>
        </p:nvSpPr>
        <p:spPr/>
        <p:txBody>
          <a:bodyPr/>
          <a:lstStyle/>
          <a:p>
            <a:endParaRPr lang="en-GB"/>
          </a:p>
        </p:txBody>
      </p:sp>
      <p:sp>
        <p:nvSpPr>
          <p:cNvPr id="5" name="Slide Number Placeholder 4">
            <a:extLst>
              <a:ext uri="{FF2B5EF4-FFF2-40B4-BE49-F238E27FC236}">
                <a16:creationId xmlns:a16="http://schemas.microsoft.com/office/drawing/2014/main" id="{8AC75DD1-177C-AA1C-BE28-CC001D8B58BE}"/>
              </a:ext>
            </a:extLst>
          </p:cNvPr>
          <p:cNvSpPr>
            <a:spLocks noGrp="1"/>
          </p:cNvSpPr>
          <p:nvPr>
            <p:ph type="sldNum" sz="quarter" idx="12"/>
          </p:nvPr>
        </p:nvSpPr>
        <p:spPr/>
        <p:txBody>
          <a:bodyPr/>
          <a:lstStyle/>
          <a:p>
            <a:fld id="{C3FAF1D1-79C1-9D49-839F-729F0DFA8ED0}" type="slidenum">
              <a:rPr lang="en-GB" smtClean="0"/>
              <a:t>19</a:t>
            </a:fld>
            <a:endParaRPr lang="en-GB"/>
          </a:p>
        </p:txBody>
      </p:sp>
    </p:spTree>
    <p:extLst>
      <p:ext uri="{BB962C8B-B14F-4D97-AF65-F5344CB8AC3E}">
        <p14:creationId xmlns:p14="http://schemas.microsoft.com/office/powerpoint/2010/main" val="291071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99A2-95F3-ACBC-F0C5-74DA738A9FBD}"/>
              </a:ext>
            </a:extLst>
          </p:cNvPr>
          <p:cNvSpPr>
            <a:spLocks noGrp="1"/>
          </p:cNvSpPr>
          <p:nvPr>
            <p:ph type="title"/>
          </p:nvPr>
        </p:nvSpPr>
        <p:spPr>
          <a:xfrm>
            <a:off x="838200" y="425378"/>
            <a:ext cx="10515600" cy="1205057"/>
          </a:xfrm>
        </p:spPr>
        <p:txBody>
          <a:bodyPr/>
          <a:lstStyle/>
          <a:p>
            <a:r>
              <a:rPr lang="sv-SE" dirty="0">
                <a:latin typeface="Arial Narrow" panose="020B0606020202030204" pitchFamily="34" charset="0"/>
              </a:rPr>
              <a:t>Presentation</a:t>
            </a:r>
            <a:endParaRPr lang="en-GB" dirty="0"/>
          </a:p>
        </p:txBody>
      </p:sp>
      <p:sp>
        <p:nvSpPr>
          <p:cNvPr id="3" name="Content Placeholder 2">
            <a:extLst>
              <a:ext uri="{FF2B5EF4-FFF2-40B4-BE49-F238E27FC236}">
                <a16:creationId xmlns:a16="http://schemas.microsoft.com/office/drawing/2014/main" id="{D8ED93B7-32AB-28E7-B6FC-D6BF08741C26}"/>
              </a:ext>
            </a:extLst>
          </p:cNvPr>
          <p:cNvSpPr>
            <a:spLocks noGrp="1"/>
          </p:cNvSpPr>
          <p:nvPr>
            <p:ph idx="1"/>
          </p:nvPr>
        </p:nvSpPr>
        <p:spPr/>
        <p:txBody>
          <a:bodyPr>
            <a:noAutofit/>
          </a:bodyPr>
          <a:lstStyle/>
          <a:p>
            <a:r>
              <a:rPr lang="sv-SE" sz="2000" dirty="0">
                <a:latin typeface="Arial Narrow" panose="020B0606020202030204" pitchFamily="34" charset="0"/>
              </a:rPr>
              <a:t>Project </a:t>
            </a:r>
            <a:r>
              <a:rPr lang="sv-SE" sz="2000" i="1" dirty="0" err="1">
                <a:latin typeface="Arial Narrow" panose="020B0606020202030204" pitchFamily="34" charset="0"/>
              </a:rPr>
              <a:t>RUral</a:t>
            </a:r>
            <a:r>
              <a:rPr lang="sv-SE" sz="2000" i="1" dirty="0">
                <a:latin typeface="Arial Narrow" panose="020B0606020202030204" pitchFamily="34" charset="0"/>
              </a:rPr>
              <a:t> Revival: A Life In The </a:t>
            </a:r>
            <a:r>
              <a:rPr lang="sv-SE" sz="2000" i="1" dirty="0" err="1">
                <a:latin typeface="Arial Narrow" panose="020B0606020202030204" pitchFamily="34" charset="0"/>
              </a:rPr>
              <a:t>Inspirational</a:t>
            </a:r>
            <a:r>
              <a:rPr lang="sv-SE" sz="2000" i="1" dirty="0">
                <a:latin typeface="Arial Narrow" panose="020B0606020202030204" pitchFamily="34" charset="0"/>
              </a:rPr>
              <a:t> Countryside (RURALITIC)</a:t>
            </a:r>
            <a:r>
              <a:rPr lang="sv-SE" sz="2000" dirty="0">
                <a:latin typeface="Arial Narrow" panose="020B0606020202030204" pitchFamily="34" charset="0"/>
              </a:rPr>
              <a:t>, 2025–2028 </a:t>
            </a:r>
            <a:r>
              <a:rPr lang="en-US" sz="2000" dirty="0">
                <a:latin typeface="Arial Narrow" panose="020B0606020202030204" pitchFamily="34" charset="0"/>
              </a:rPr>
              <a:t> - Mikael</a:t>
            </a:r>
            <a:r>
              <a:rPr lang="sv-SE" sz="2000" dirty="0">
                <a:latin typeface="Arial Narrow" panose="020B0606020202030204" pitchFamily="34" charset="0"/>
              </a:rPr>
              <a:t> </a:t>
            </a:r>
          </a:p>
          <a:p>
            <a:r>
              <a:rPr lang="en-US" sz="2000" dirty="0">
                <a:latin typeface="Arial Narrow" panose="020B0606020202030204" pitchFamily="34" charset="0"/>
              </a:rPr>
              <a:t>The Swedish part of the project - Mikael</a:t>
            </a:r>
          </a:p>
          <a:p>
            <a:r>
              <a:rPr lang="en-US" sz="2000" dirty="0">
                <a:latin typeface="Arial Narrow" panose="020B0606020202030204" pitchFamily="34" charset="0"/>
              </a:rPr>
              <a:t>Statistical databases - Laura</a:t>
            </a:r>
          </a:p>
          <a:p>
            <a:r>
              <a:rPr lang="en-US" sz="2000" dirty="0">
                <a:latin typeface="Arial Narrow" panose="020B0606020202030204" pitchFamily="34" charset="0"/>
              </a:rPr>
              <a:t>Statistical analyses (example of municipalities) - Pablo
Questionary - Felix</a:t>
            </a:r>
          </a:p>
          <a:p>
            <a:r>
              <a:rPr lang="en-US" sz="2000" dirty="0">
                <a:latin typeface="Arial Narrow" panose="020B0606020202030204" pitchFamily="34" charset="0"/>
              </a:rPr>
              <a:t>Case studies - Mikael</a:t>
            </a:r>
            <a:endParaRPr lang="en-GB" sz="2000" dirty="0"/>
          </a:p>
        </p:txBody>
      </p:sp>
      <p:sp>
        <p:nvSpPr>
          <p:cNvPr id="4" name="Slide Number Placeholder 3">
            <a:extLst>
              <a:ext uri="{FF2B5EF4-FFF2-40B4-BE49-F238E27FC236}">
                <a16:creationId xmlns:a16="http://schemas.microsoft.com/office/drawing/2014/main" id="{A79F1C15-CCCD-2386-0700-2C363122813B}"/>
              </a:ext>
            </a:extLst>
          </p:cNvPr>
          <p:cNvSpPr>
            <a:spLocks noGrp="1"/>
          </p:cNvSpPr>
          <p:nvPr>
            <p:ph type="sldNum" sz="quarter" idx="12"/>
          </p:nvPr>
        </p:nvSpPr>
        <p:spPr/>
        <p:txBody>
          <a:bodyPr/>
          <a:lstStyle/>
          <a:p>
            <a:fld id="{C3FAF1D1-79C1-9D49-839F-729F0DFA8ED0}" type="slidenum">
              <a:rPr lang="en-GB" smtClean="0"/>
              <a:t>2</a:t>
            </a:fld>
            <a:endParaRPr lang="en-GB"/>
          </a:p>
        </p:txBody>
      </p:sp>
    </p:spTree>
    <p:extLst>
      <p:ext uri="{BB962C8B-B14F-4D97-AF65-F5344CB8AC3E}">
        <p14:creationId xmlns:p14="http://schemas.microsoft.com/office/powerpoint/2010/main" val="1958534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77D84-6A43-3ADD-ADBD-200097171CBC}"/>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8FC452C-55A7-7818-EE3F-FA6936351EF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949720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EC0-C1F5-F762-7CF3-55EC3F0801E7}"/>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1838AA80-E7FD-6ADE-2113-D1AA5526830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2F0419-CFF4-F4C9-7FC3-8E92E09739E6}"/>
              </a:ext>
            </a:extLst>
          </p:cNvPr>
          <p:cNvSpPr>
            <a:spLocks noGrp="1"/>
          </p:cNvSpPr>
          <p:nvPr>
            <p:ph type="sldNum" sz="quarter" idx="12"/>
          </p:nvPr>
        </p:nvSpPr>
        <p:spPr/>
        <p:txBody>
          <a:bodyPr/>
          <a:lstStyle/>
          <a:p>
            <a:fld id="{C3FAF1D1-79C1-9D49-839F-729F0DFA8ED0}" type="slidenum">
              <a:rPr lang="en-GB" smtClean="0"/>
              <a:t>21</a:t>
            </a:fld>
            <a:endParaRPr lang="en-GB"/>
          </a:p>
        </p:txBody>
      </p:sp>
    </p:spTree>
    <p:extLst>
      <p:ext uri="{BB962C8B-B14F-4D97-AF65-F5344CB8AC3E}">
        <p14:creationId xmlns:p14="http://schemas.microsoft.com/office/powerpoint/2010/main" val="178064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02B9-91D9-6754-0F6C-92A97246E00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C65ACA7-1769-4695-FDD5-05CAF86A72B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DD06D92-2778-2F23-4297-4C56E1EA70CE}"/>
              </a:ext>
            </a:extLst>
          </p:cNvPr>
          <p:cNvSpPr>
            <a:spLocks noGrp="1"/>
          </p:cNvSpPr>
          <p:nvPr>
            <p:ph type="sldNum" sz="quarter" idx="12"/>
          </p:nvPr>
        </p:nvSpPr>
        <p:spPr/>
        <p:txBody>
          <a:bodyPr/>
          <a:lstStyle/>
          <a:p>
            <a:fld id="{C3FAF1D1-79C1-9D49-839F-729F0DFA8ED0}" type="slidenum">
              <a:rPr lang="en-GB" smtClean="0"/>
              <a:pPr/>
              <a:t>22</a:t>
            </a:fld>
            <a:endParaRPr lang="en-GB" dirty="0"/>
          </a:p>
        </p:txBody>
      </p:sp>
    </p:spTree>
    <p:extLst>
      <p:ext uri="{BB962C8B-B14F-4D97-AF65-F5344CB8AC3E}">
        <p14:creationId xmlns:p14="http://schemas.microsoft.com/office/powerpoint/2010/main" val="89620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99A2-95F3-ACBC-F0C5-74DA738A9FBD}"/>
              </a:ext>
            </a:extLst>
          </p:cNvPr>
          <p:cNvSpPr>
            <a:spLocks noGrp="1"/>
          </p:cNvSpPr>
          <p:nvPr>
            <p:ph type="title"/>
          </p:nvPr>
        </p:nvSpPr>
        <p:spPr>
          <a:xfrm>
            <a:off x="838200" y="425378"/>
            <a:ext cx="10515600" cy="1205057"/>
          </a:xfrm>
        </p:spPr>
        <p:txBody>
          <a:bodyPr/>
          <a:lstStyle/>
          <a:p>
            <a:r>
              <a:rPr lang="sv-SE" dirty="0" err="1">
                <a:latin typeface="Arial Narrow" panose="020B0606020202030204" pitchFamily="34" charset="0"/>
              </a:rPr>
              <a:t>Introduction</a:t>
            </a:r>
            <a:endParaRPr lang="en-GB" dirty="0"/>
          </a:p>
        </p:txBody>
      </p:sp>
      <p:sp>
        <p:nvSpPr>
          <p:cNvPr id="3" name="Content Placeholder 2">
            <a:extLst>
              <a:ext uri="{FF2B5EF4-FFF2-40B4-BE49-F238E27FC236}">
                <a16:creationId xmlns:a16="http://schemas.microsoft.com/office/drawing/2014/main" id="{D8ED93B7-32AB-28E7-B6FC-D6BF08741C26}"/>
              </a:ext>
            </a:extLst>
          </p:cNvPr>
          <p:cNvSpPr>
            <a:spLocks noGrp="1"/>
          </p:cNvSpPr>
          <p:nvPr>
            <p:ph idx="1"/>
          </p:nvPr>
        </p:nvSpPr>
        <p:spPr/>
        <p:txBody>
          <a:bodyPr>
            <a:noAutofit/>
          </a:bodyPr>
          <a:lstStyle/>
          <a:p>
            <a:r>
              <a:rPr lang="sv-SE" sz="2000" dirty="0">
                <a:latin typeface="Arial Narrow" panose="020B0606020202030204" pitchFamily="34" charset="0"/>
              </a:rPr>
              <a:t>Part </a:t>
            </a:r>
            <a:r>
              <a:rPr lang="sv-SE" sz="2000" dirty="0" err="1">
                <a:latin typeface="Arial Narrow" panose="020B0606020202030204" pitchFamily="34" charset="0"/>
              </a:rPr>
              <a:t>of</a:t>
            </a:r>
            <a:r>
              <a:rPr lang="sv-SE" sz="2000" dirty="0">
                <a:latin typeface="Arial Narrow" panose="020B0606020202030204" pitchFamily="34" charset="0"/>
              </a:rPr>
              <a:t> </a:t>
            </a:r>
            <a:r>
              <a:rPr lang="sv-SE" sz="2000" i="1" dirty="0" err="1">
                <a:latin typeface="Arial Narrow" panose="020B0606020202030204" pitchFamily="34" charset="0"/>
              </a:rPr>
              <a:t>RUral</a:t>
            </a:r>
            <a:r>
              <a:rPr lang="sv-SE" sz="2000" i="1" dirty="0">
                <a:latin typeface="Arial Narrow" panose="020B0606020202030204" pitchFamily="34" charset="0"/>
              </a:rPr>
              <a:t> Revival: A Life In The </a:t>
            </a:r>
            <a:r>
              <a:rPr lang="sv-SE" sz="2000" i="1" dirty="0" err="1">
                <a:latin typeface="Arial Narrow" panose="020B0606020202030204" pitchFamily="34" charset="0"/>
              </a:rPr>
              <a:t>Inspirational</a:t>
            </a:r>
            <a:r>
              <a:rPr lang="sv-SE" sz="2000" i="1" dirty="0">
                <a:latin typeface="Arial Narrow" panose="020B0606020202030204" pitchFamily="34" charset="0"/>
              </a:rPr>
              <a:t> Countryside (RURALITIC)</a:t>
            </a:r>
            <a:r>
              <a:rPr lang="sv-SE" sz="2000" dirty="0">
                <a:latin typeface="Arial Narrow" panose="020B0606020202030204" pitchFamily="34" charset="0"/>
              </a:rPr>
              <a:t>, 2025–2028, </a:t>
            </a:r>
            <a:r>
              <a:rPr lang="sv-SE" sz="2000" dirty="0" err="1">
                <a:latin typeface="Arial Narrow" panose="020B0606020202030204" pitchFamily="34" charset="0"/>
              </a:rPr>
              <a:t>directed</a:t>
            </a:r>
            <a:r>
              <a:rPr lang="sv-SE" sz="2000" dirty="0">
                <a:latin typeface="Arial Narrow" panose="020B0606020202030204" pitchFamily="34" charset="0"/>
              </a:rPr>
              <a:t> by </a:t>
            </a:r>
            <a:r>
              <a:rPr lang="fr-FR" sz="2000" dirty="0">
                <a:latin typeface="Arial Narrow" panose="020B0606020202030204" pitchFamily="34" charset="0"/>
              </a:rPr>
              <a:t>Institut national de recherche pour l’agriculture, l’alimentation et l’environnement (</a:t>
            </a:r>
            <a:r>
              <a:rPr lang="sv-SE" sz="2000" dirty="0">
                <a:latin typeface="Arial Narrow" panose="020B0606020202030204" pitchFamily="34" charset="0"/>
              </a:rPr>
              <a:t>INRAE), </a:t>
            </a:r>
            <a:r>
              <a:rPr lang="en-US" sz="2000" dirty="0">
                <a:latin typeface="Arial Narrow" panose="020B0606020202030204" pitchFamily="34" charset="0"/>
              </a:rPr>
              <a:t>France, and covering 10 countries and 15 research environments. Funded by</a:t>
            </a:r>
            <a:r>
              <a:rPr lang="sv-SE" sz="2000" dirty="0">
                <a:latin typeface="Arial Narrow" panose="020B0606020202030204" pitchFamily="34" charset="0"/>
              </a:rPr>
              <a:t>EU, </a:t>
            </a:r>
            <a:r>
              <a:rPr lang="sv-SE" sz="2000" dirty="0" err="1">
                <a:latin typeface="Arial Narrow" panose="020B0606020202030204" pitchFamily="34" charset="0"/>
              </a:rPr>
              <a:t>Horizon</a:t>
            </a:r>
            <a:r>
              <a:rPr lang="sv-SE" sz="2000" dirty="0">
                <a:latin typeface="Arial Narrow" panose="020B0606020202030204" pitchFamily="34" charset="0"/>
              </a:rPr>
              <a:t> </a:t>
            </a:r>
            <a:r>
              <a:rPr lang="sv-SE" sz="2000" dirty="0" err="1">
                <a:latin typeface="Arial Narrow" panose="020B0606020202030204" pitchFamily="34" charset="0"/>
              </a:rPr>
              <a:t>Europe</a:t>
            </a:r>
            <a:r>
              <a:rPr lang="sv-SE" sz="2000" dirty="0">
                <a:latin typeface="Arial Narrow" panose="020B0606020202030204" pitchFamily="34" charset="0"/>
              </a:rPr>
              <a:t>. </a:t>
            </a:r>
          </a:p>
          <a:p>
            <a:r>
              <a:rPr lang="en-US" sz="2000" dirty="0">
                <a:latin typeface="Arial Narrow" panose="020B0606020202030204" pitchFamily="34" charset="0"/>
              </a:rPr>
              <a:t>France, the Netherlands, Great Britain, Sweden, Denmark, Portugal, Spain, Poland, Austria and Argentina.</a:t>
            </a:r>
          </a:p>
          <a:p>
            <a:r>
              <a:rPr lang="en-US" sz="2000" dirty="0">
                <a:latin typeface="Arial Narrow" panose="020B0606020202030204" pitchFamily="34" charset="0"/>
              </a:rPr>
              <a:t>Multidisciplinary: sociology, ethnography, economics, history, geography, etc. 
Many methods: statistics, econometrics, </a:t>
            </a:r>
            <a:r>
              <a:rPr lang="en-US" sz="2000" dirty="0" err="1">
                <a:latin typeface="Arial Narrow" panose="020B0606020202030204" pitchFamily="34" charset="0"/>
              </a:rPr>
              <a:t>cartology</a:t>
            </a:r>
            <a:r>
              <a:rPr lang="en-US" sz="2000" dirty="0">
                <a:latin typeface="Arial Narrow" panose="020B0606020202030204" pitchFamily="34" charset="0"/>
              </a:rPr>
              <a:t>, observation, surveys, interviews, document analyses, archival studies, conceptual analysis and development.
A total of 9 work packages including conceptual research, history, new classification of rural areas, survey, case studies, mobility studies, database of rural ethnographies, and initiatives to develop rural areas and influence rural policy in Europe.</a:t>
            </a:r>
            <a:endParaRPr lang="en-GB" sz="2000" dirty="0"/>
          </a:p>
        </p:txBody>
      </p:sp>
      <p:sp>
        <p:nvSpPr>
          <p:cNvPr id="4" name="Slide Number Placeholder 3">
            <a:extLst>
              <a:ext uri="{FF2B5EF4-FFF2-40B4-BE49-F238E27FC236}">
                <a16:creationId xmlns:a16="http://schemas.microsoft.com/office/drawing/2014/main" id="{A79F1C15-CCCD-2386-0700-2C363122813B}"/>
              </a:ext>
            </a:extLst>
          </p:cNvPr>
          <p:cNvSpPr>
            <a:spLocks noGrp="1"/>
          </p:cNvSpPr>
          <p:nvPr>
            <p:ph type="sldNum" sz="quarter" idx="12"/>
          </p:nvPr>
        </p:nvSpPr>
        <p:spPr/>
        <p:txBody>
          <a:bodyPr/>
          <a:lstStyle/>
          <a:p>
            <a:fld id="{C3FAF1D1-79C1-9D49-839F-729F0DFA8ED0}" type="slidenum">
              <a:rPr lang="en-GB" smtClean="0"/>
              <a:t>3</a:t>
            </a:fld>
            <a:endParaRPr lang="en-GB"/>
          </a:p>
        </p:txBody>
      </p:sp>
    </p:spTree>
    <p:extLst>
      <p:ext uri="{BB962C8B-B14F-4D97-AF65-F5344CB8AC3E}">
        <p14:creationId xmlns:p14="http://schemas.microsoft.com/office/powerpoint/2010/main" val="900252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99A2-95F3-ACBC-F0C5-74DA738A9FBD}"/>
              </a:ext>
            </a:extLst>
          </p:cNvPr>
          <p:cNvSpPr>
            <a:spLocks noGrp="1"/>
          </p:cNvSpPr>
          <p:nvPr>
            <p:ph type="title"/>
          </p:nvPr>
        </p:nvSpPr>
        <p:spPr/>
        <p:txBody>
          <a:bodyPr/>
          <a:lstStyle/>
          <a:p>
            <a:r>
              <a:rPr lang="en-GB" sz="4400" spc="0" dirty="0" err="1">
                <a:latin typeface="Arial Narrow" panose="020B0606020202030204" pitchFamily="34" charset="0"/>
              </a:rPr>
              <a:t>Transistion</a:t>
            </a:r>
            <a:r>
              <a:rPr lang="en-GB" sz="4400" spc="0" dirty="0">
                <a:latin typeface="Arial Narrow" panose="020B0606020202030204" pitchFamily="34" charset="0"/>
              </a:rPr>
              <a:t> processes</a:t>
            </a:r>
            <a:endParaRPr lang="en-GB" dirty="0"/>
          </a:p>
        </p:txBody>
      </p:sp>
      <p:sp>
        <p:nvSpPr>
          <p:cNvPr id="3" name="Content Placeholder 2">
            <a:extLst>
              <a:ext uri="{FF2B5EF4-FFF2-40B4-BE49-F238E27FC236}">
                <a16:creationId xmlns:a16="http://schemas.microsoft.com/office/drawing/2014/main" id="{D8ED93B7-32AB-28E7-B6FC-D6BF08741C26}"/>
              </a:ext>
            </a:extLst>
          </p:cNvPr>
          <p:cNvSpPr>
            <a:spLocks noGrp="1"/>
          </p:cNvSpPr>
          <p:nvPr>
            <p:ph idx="1"/>
          </p:nvPr>
        </p:nvSpPr>
        <p:spPr/>
        <p:txBody>
          <a:bodyPr>
            <a:noAutofit/>
          </a:bodyPr>
          <a:lstStyle/>
          <a:p>
            <a:r>
              <a:rPr lang="en-US" sz="2000" dirty="0">
                <a:latin typeface="Arial Narrow" panose="020B0606020202030204" pitchFamily="34" charset="0"/>
              </a:rPr>
              <a:t>Covid and the exodus to the countryside that followed in its wake
De- and reindustrialization 
Tourism and ecological industries
Climate change
Digitalization
Demographic changes</a:t>
            </a:r>
          </a:p>
          <a:p>
            <a:pPr marL="0" indent="0">
              <a:buNone/>
            </a:pPr>
            <a:r>
              <a:rPr lang="en-US" sz="2000" dirty="0">
                <a:latin typeface="Arial Narrow" panose="020B0606020202030204" pitchFamily="34" charset="0"/>
              </a:rPr>
              <a:t>In addition, </a:t>
            </a:r>
          </a:p>
          <a:p>
            <a:r>
              <a:rPr lang="en-US" sz="2000" dirty="0">
                <a:latin typeface="Arial Narrow" panose="020B0606020202030204" pitchFamily="34" charset="0"/>
              </a:rPr>
              <a:t>New security situation and military rearmament and greater focus on preparedness</a:t>
            </a:r>
            <a:endParaRPr lang="en-GB" sz="2000" dirty="0"/>
          </a:p>
        </p:txBody>
      </p:sp>
      <p:sp>
        <p:nvSpPr>
          <p:cNvPr id="4" name="Slide Number Placeholder 3">
            <a:extLst>
              <a:ext uri="{FF2B5EF4-FFF2-40B4-BE49-F238E27FC236}">
                <a16:creationId xmlns:a16="http://schemas.microsoft.com/office/drawing/2014/main" id="{A79F1C15-CCCD-2386-0700-2C363122813B}"/>
              </a:ext>
            </a:extLst>
          </p:cNvPr>
          <p:cNvSpPr>
            <a:spLocks noGrp="1"/>
          </p:cNvSpPr>
          <p:nvPr>
            <p:ph type="sldNum" sz="quarter" idx="12"/>
          </p:nvPr>
        </p:nvSpPr>
        <p:spPr/>
        <p:txBody>
          <a:bodyPr/>
          <a:lstStyle/>
          <a:p>
            <a:fld id="{C3FAF1D1-79C1-9D49-839F-729F0DFA8ED0}" type="slidenum">
              <a:rPr lang="en-GB" smtClean="0"/>
              <a:t>4</a:t>
            </a:fld>
            <a:endParaRPr lang="en-GB"/>
          </a:p>
        </p:txBody>
      </p:sp>
    </p:spTree>
    <p:extLst>
      <p:ext uri="{BB962C8B-B14F-4D97-AF65-F5344CB8AC3E}">
        <p14:creationId xmlns:p14="http://schemas.microsoft.com/office/powerpoint/2010/main" val="42564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99A2-95F3-ACBC-F0C5-74DA738A9FBD}"/>
              </a:ext>
            </a:extLst>
          </p:cNvPr>
          <p:cNvSpPr>
            <a:spLocks noGrp="1"/>
          </p:cNvSpPr>
          <p:nvPr>
            <p:ph type="title"/>
          </p:nvPr>
        </p:nvSpPr>
        <p:spPr/>
        <p:txBody>
          <a:bodyPr/>
          <a:lstStyle/>
          <a:p>
            <a:r>
              <a:rPr lang="sv-SE" dirty="0">
                <a:latin typeface="Arial Narrow" panose="020B0606020202030204" pitchFamily="34" charset="0"/>
              </a:rPr>
              <a:t>A </a:t>
            </a:r>
            <a:r>
              <a:rPr lang="sv-SE" dirty="0" err="1">
                <a:latin typeface="Arial Narrow" panose="020B0606020202030204" pitchFamily="34" charset="0"/>
              </a:rPr>
              <a:t>model</a:t>
            </a:r>
            <a:endParaRPr lang="en-GB" dirty="0"/>
          </a:p>
        </p:txBody>
      </p:sp>
      <p:sp>
        <p:nvSpPr>
          <p:cNvPr id="4" name="Slide Number Placeholder 3">
            <a:extLst>
              <a:ext uri="{FF2B5EF4-FFF2-40B4-BE49-F238E27FC236}">
                <a16:creationId xmlns:a16="http://schemas.microsoft.com/office/drawing/2014/main" id="{A79F1C15-CCCD-2386-0700-2C363122813B}"/>
              </a:ext>
            </a:extLst>
          </p:cNvPr>
          <p:cNvSpPr>
            <a:spLocks noGrp="1"/>
          </p:cNvSpPr>
          <p:nvPr>
            <p:ph type="sldNum" sz="quarter" idx="12"/>
          </p:nvPr>
        </p:nvSpPr>
        <p:spPr/>
        <p:txBody>
          <a:bodyPr/>
          <a:lstStyle/>
          <a:p>
            <a:fld id="{C3FAF1D1-79C1-9D49-839F-729F0DFA8ED0}" type="slidenum">
              <a:rPr lang="en-GB" smtClean="0"/>
              <a:t>5</a:t>
            </a:fld>
            <a:endParaRPr lang="en-GB"/>
          </a:p>
        </p:txBody>
      </p:sp>
      <p:pic>
        <p:nvPicPr>
          <p:cNvPr id="7" name="Content Placeholder 6">
            <a:extLst>
              <a:ext uri="{FF2B5EF4-FFF2-40B4-BE49-F238E27FC236}">
                <a16:creationId xmlns:a16="http://schemas.microsoft.com/office/drawing/2014/main" id="{D73549B0-ED8B-45FA-AC64-51AF9C191909}"/>
              </a:ext>
            </a:extLst>
          </p:cNvPr>
          <p:cNvPicPr>
            <a:picLocks noGrp="1" noChangeAspect="1"/>
          </p:cNvPicPr>
          <p:nvPr>
            <p:ph idx="1"/>
          </p:nvPr>
        </p:nvPicPr>
        <p:blipFill>
          <a:blip r:embed="rId2"/>
          <a:stretch>
            <a:fillRect/>
          </a:stretch>
        </p:blipFill>
        <p:spPr>
          <a:xfrm>
            <a:off x="838200" y="1690688"/>
            <a:ext cx="8843682" cy="4749632"/>
          </a:xfrm>
          <a:prstGeom prst="rect">
            <a:avLst/>
          </a:prstGeom>
        </p:spPr>
      </p:pic>
    </p:spTree>
    <p:extLst>
      <p:ext uri="{BB962C8B-B14F-4D97-AF65-F5344CB8AC3E}">
        <p14:creationId xmlns:p14="http://schemas.microsoft.com/office/powerpoint/2010/main" val="18786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99A2-95F3-ACBC-F0C5-74DA738A9FBD}"/>
              </a:ext>
            </a:extLst>
          </p:cNvPr>
          <p:cNvSpPr>
            <a:spLocks noGrp="1"/>
          </p:cNvSpPr>
          <p:nvPr>
            <p:ph type="title"/>
          </p:nvPr>
        </p:nvSpPr>
        <p:spPr/>
        <p:txBody>
          <a:bodyPr/>
          <a:lstStyle/>
          <a:p>
            <a:r>
              <a:rPr lang="en-US" dirty="0">
                <a:latin typeface="Arial Narrow" panose="020B0606020202030204" pitchFamily="34" charset="0"/>
              </a:rPr>
              <a:t>Included countries and case studies</a:t>
            </a:r>
            <a:endParaRPr lang="en-GB" dirty="0"/>
          </a:p>
        </p:txBody>
      </p:sp>
      <p:sp>
        <p:nvSpPr>
          <p:cNvPr id="4" name="Slide Number Placeholder 3">
            <a:extLst>
              <a:ext uri="{FF2B5EF4-FFF2-40B4-BE49-F238E27FC236}">
                <a16:creationId xmlns:a16="http://schemas.microsoft.com/office/drawing/2014/main" id="{A79F1C15-CCCD-2386-0700-2C363122813B}"/>
              </a:ext>
            </a:extLst>
          </p:cNvPr>
          <p:cNvSpPr>
            <a:spLocks noGrp="1"/>
          </p:cNvSpPr>
          <p:nvPr>
            <p:ph type="sldNum" sz="quarter" idx="12"/>
          </p:nvPr>
        </p:nvSpPr>
        <p:spPr/>
        <p:txBody>
          <a:bodyPr/>
          <a:lstStyle/>
          <a:p>
            <a:fld id="{C3FAF1D1-79C1-9D49-839F-729F0DFA8ED0}" type="slidenum">
              <a:rPr lang="en-GB" smtClean="0"/>
              <a:t>6</a:t>
            </a:fld>
            <a:endParaRPr lang="en-GB"/>
          </a:p>
        </p:txBody>
      </p:sp>
      <p:sp>
        <p:nvSpPr>
          <p:cNvPr id="5" name="Content Placeholder 4">
            <a:extLst>
              <a:ext uri="{FF2B5EF4-FFF2-40B4-BE49-F238E27FC236}">
                <a16:creationId xmlns:a16="http://schemas.microsoft.com/office/drawing/2014/main" id="{91EA568D-00B2-4175-B8EA-881FACC86888}"/>
              </a:ext>
            </a:extLst>
          </p:cNvPr>
          <p:cNvSpPr>
            <a:spLocks noGrp="1"/>
          </p:cNvSpPr>
          <p:nvPr>
            <p:ph idx="1"/>
          </p:nvPr>
        </p:nvSpPr>
        <p:spPr/>
        <p:txBody>
          <a:bodyPr/>
          <a:lstStyle/>
          <a:p>
            <a:endParaRPr lang="sv-SE"/>
          </a:p>
        </p:txBody>
      </p:sp>
      <p:pic>
        <p:nvPicPr>
          <p:cNvPr id="8" name="Picture 7">
            <a:extLst>
              <a:ext uri="{FF2B5EF4-FFF2-40B4-BE49-F238E27FC236}">
                <a16:creationId xmlns:a16="http://schemas.microsoft.com/office/drawing/2014/main" id="{75E1A04A-666F-493D-9D38-8482954B6BA8}"/>
              </a:ext>
            </a:extLst>
          </p:cNvPr>
          <p:cNvPicPr>
            <a:picLocks noChangeAspect="1"/>
          </p:cNvPicPr>
          <p:nvPr/>
        </p:nvPicPr>
        <p:blipFill>
          <a:blip r:embed="rId2"/>
          <a:stretch>
            <a:fillRect/>
          </a:stretch>
        </p:blipFill>
        <p:spPr>
          <a:xfrm>
            <a:off x="838200" y="1384315"/>
            <a:ext cx="8606955" cy="5233958"/>
          </a:xfrm>
          <a:prstGeom prst="rect">
            <a:avLst/>
          </a:prstGeom>
        </p:spPr>
      </p:pic>
    </p:spTree>
    <p:extLst>
      <p:ext uri="{BB962C8B-B14F-4D97-AF65-F5344CB8AC3E}">
        <p14:creationId xmlns:p14="http://schemas.microsoft.com/office/powerpoint/2010/main" val="4063781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99A2-95F3-ACBC-F0C5-74DA738A9FBD}"/>
              </a:ext>
            </a:extLst>
          </p:cNvPr>
          <p:cNvSpPr>
            <a:spLocks noGrp="1"/>
          </p:cNvSpPr>
          <p:nvPr>
            <p:ph type="title"/>
          </p:nvPr>
        </p:nvSpPr>
        <p:spPr/>
        <p:txBody>
          <a:bodyPr/>
          <a:lstStyle/>
          <a:p>
            <a:r>
              <a:rPr lang="en-US" dirty="0">
                <a:latin typeface="Arial Narrow" panose="020B0606020202030204" pitchFamily="34" charset="0"/>
              </a:rPr>
              <a:t>Social spaces at national, regional and local level</a:t>
            </a:r>
            <a:endParaRPr lang="en-GB" dirty="0"/>
          </a:p>
        </p:txBody>
      </p:sp>
      <p:sp>
        <p:nvSpPr>
          <p:cNvPr id="3" name="Content Placeholder 2">
            <a:extLst>
              <a:ext uri="{FF2B5EF4-FFF2-40B4-BE49-F238E27FC236}">
                <a16:creationId xmlns:a16="http://schemas.microsoft.com/office/drawing/2014/main" id="{D8ED93B7-32AB-28E7-B6FC-D6BF08741C26}"/>
              </a:ext>
            </a:extLst>
          </p:cNvPr>
          <p:cNvSpPr>
            <a:spLocks noGrp="1"/>
          </p:cNvSpPr>
          <p:nvPr>
            <p:ph idx="1"/>
          </p:nvPr>
        </p:nvSpPr>
        <p:spPr>
          <a:xfrm>
            <a:off x="838199" y="1825625"/>
            <a:ext cx="11562185" cy="4351338"/>
          </a:xfrm>
        </p:spPr>
        <p:txBody>
          <a:bodyPr>
            <a:noAutofit/>
          </a:bodyPr>
          <a:lstStyle/>
          <a:p>
            <a:pPr marL="0" indent="0">
              <a:buNone/>
            </a:pPr>
            <a:r>
              <a:rPr lang="en-US" sz="2200" dirty="0">
                <a:latin typeface="Arial Narrow" panose="020B0606020202030204" pitchFamily="34" charset="0"/>
              </a:rPr>
              <a:t>A central idea in the project is that social dimensions must be taken more into account in studies of rural areas:</a:t>
            </a:r>
          </a:p>
          <a:p>
            <a:pPr marL="0" indent="0">
              <a:buNone/>
            </a:pPr>
            <a:r>
              <a:rPr lang="en-US" sz="2000" dirty="0">
                <a:latin typeface="Arial Narrow" panose="020B0606020202030204" pitchFamily="34" charset="0"/>
              </a:rPr>
              <a:t>Rural areas are understood as local social spaces in line with Bourdieu's idea of the social space.</a:t>
            </a:r>
            <a:endParaRPr lang="sv-SE" sz="2000" dirty="0">
              <a:latin typeface="Arial Narrow" panose="020B0606020202030204" pitchFamily="34" charset="0"/>
            </a:endParaRPr>
          </a:p>
          <a:p>
            <a:pPr marL="342900" indent="-342900"/>
            <a:r>
              <a:rPr lang="en-US" sz="2000" dirty="0">
                <a:latin typeface="Arial Narrow" panose="020B0606020202030204" pitchFamily="34" charset="0"/>
              </a:rPr>
              <a:t>Important to understand the relationship between the national, regional and local, which gives different configurations</a:t>
            </a:r>
            <a:endParaRPr lang="sv-SE" sz="2000" dirty="0">
              <a:latin typeface="Arial Narrow" panose="020B0606020202030204" pitchFamily="34" charset="0"/>
            </a:endParaRPr>
          </a:p>
          <a:p>
            <a:pPr marL="800100" lvl="1" indent="-342900"/>
            <a:r>
              <a:rPr lang="en-US" sz="1600" dirty="0">
                <a:latin typeface="Arial Narrow" panose="020B0606020202030204" pitchFamily="34" charset="0"/>
              </a:rPr>
              <a:t>Dominant positions in the local, but dominated in the national
Dominated positions in the local, but dominant in the national
Doubly dominated locally and nationally</a:t>
            </a:r>
            <a:endParaRPr lang="sv-SE" sz="1600" dirty="0">
              <a:latin typeface="Arial Narrow" panose="020B0606020202030204" pitchFamily="34" charset="0"/>
            </a:endParaRPr>
          </a:p>
          <a:p>
            <a:pPr marL="342900" indent="-342900"/>
            <a:r>
              <a:rPr lang="en-US" sz="2000" dirty="0">
                <a:latin typeface="Arial Narrow" panose="020B0606020202030204" pitchFamily="34" charset="0"/>
              </a:rPr>
              <a:t>What are general assets? What are more restricted assets? What are the reach of the assets?</a:t>
            </a:r>
            <a:r>
              <a:rPr lang="sv-SE" sz="2000" dirty="0">
                <a:latin typeface="Arial Narrow" panose="020B0606020202030204" pitchFamily="34" charset="0"/>
              </a:rPr>
              <a:t> </a:t>
            </a:r>
          </a:p>
          <a:p>
            <a:pPr marL="342900" indent="-342900"/>
            <a:r>
              <a:rPr lang="sv-SE" sz="2000" dirty="0" err="1">
                <a:latin typeface="Arial Narrow" panose="020B0606020202030204" pitchFamily="34" charset="0"/>
              </a:rPr>
              <a:t>Conflict</a:t>
            </a:r>
            <a:r>
              <a:rPr lang="sv-SE" sz="2000" dirty="0">
                <a:latin typeface="Arial Narrow" panose="020B0606020202030204" pitchFamily="34" charset="0"/>
              </a:rPr>
              <a:t> areas and dimensions:</a:t>
            </a:r>
          </a:p>
          <a:p>
            <a:pPr marL="800100" lvl="1" indent="-342900"/>
            <a:r>
              <a:rPr lang="en-US" sz="1600" dirty="0">
                <a:latin typeface="Arial Narrow" panose="020B0606020202030204" pitchFamily="34" charset="0"/>
              </a:rPr>
              <a:t>Permanent and part-time residents
Established and settlers
Indigenous peoples and colonizers
Local, regional, national
Economic, cultural, environmental, local, security interests</a:t>
            </a:r>
            <a:endParaRPr lang="sv-SE" sz="1600" dirty="0">
              <a:latin typeface="Arial Narrow" panose="020B0606020202030204" pitchFamily="34" charset="0"/>
            </a:endParaRPr>
          </a:p>
          <a:p>
            <a:pPr marL="342900" indent="-342900"/>
            <a:r>
              <a:rPr lang="en-US" sz="2000" dirty="0">
                <a:latin typeface="Arial Narrow" panose="020B0606020202030204" pitchFamily="34" charset="0"/>
              </a:rPr>
              <a:t>Method: register data in combination with questionnaire, interviews and documents; Geometric data analysis and case studies.</a:t>
            </a:r>
            <a:r>
              <a:rPr lang="en-US" sz="2000" b="1" dirty="0">
                <a:latin typeface="Arial Narrow" panose="020B0606020202030204" pitchFamily="34" charset="0"/>
              </a:rPr>
              <a:t> </a:t>
            </a:r>
            <a:endParaRPr lang="en-US" sz="2000" dirty="0">
              <a:latin typeface="Arial Narrow" panose="020B0606020202030204" pitchFamily="34" charset="0"/>
            </a:endParaRPr>
          </a:p>
          <a:p>
            <a:endParaRPr lang="en-GB" sz="2000" dirty="0"/>
          </a:p>
        </p:txBody>
      </p:sp>
      <p:sp>
        <p:nvSpPr>
          <p:cNvPr id="4" name="Slide Number Placeholder 3">
            <a:extLst>
              <a:ext uri="{FF2B5EF4-FFF2-40B4-BE49-F238E27FC236}">
                <a16:creationId xmlns:a16="http://schemas.microsoft.com/office/drawing/2014/main" id="{A79F1C15-CCCD-2386-0700-2C363122813B}"/>
              </a:ext>
            </a:extLst>
          </p:cNvPr>
          <p:cNvSpPr>
            <a:spLocks noGrp="1"/>
          </p:cNvSpPr>
          <p:nvPr>
            <p:ph type="sldNum" sz="quarter" idx="12"/>
          </p:nvPr>
        </p:nvSpPr>
        <p:spPr/>
        <p:txBody>
          <a:bodyPr/>
          <a:lstStyle/>
          <a:p>
            <a:fld id="{C3FAF1D1-79C1-9D49-839F-729F0DFA8ED0}" type="slidenum">
              <a:rPr lang="en-GB" smtClean="0"/>
              <a:t>7</a:t>
            </a:fld>
            <a:endParaRPr lang="en-GB"/>
          </a:p>
        </p:txBody>
      </p:sp>
    </p:spTree>
    <p:extLst>
      <p:ext uri="{BB962C8B-B14F-4D97-AF65-F5344CB8AC3E}">
        <p14:creationId xmlns:p14="http://schemas.microsoft.com/office/powerpoint/2010/main" val="291240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99A2-95F3-ACBC-F0C5-74DA738A9FBD}"/>
              </a:ext>
            </a:extLst>
          </p:cNvPr>
          <p:cNvSpPr>
            <a:spLocks noGrp="1"/>
          </p:cNvSpPr>
          <p:nvPr>
            <p:ph type="title"/>
          </p:nvPr>
        </p:nvSpPr>
        <p:spPr/>
        <p:txBody>
          <a:bodyPr/>
          <a:lstStyle/>
          <a:p>
            <a:r>
              <a:rPr lang="en-US" dirty="0">
                <a:latin typeface="Arial Narrow" panose="020B0606020202030204" pitchFamily="34" charset="0"/>
              </a:rPr>
              <a:t>Three analytical levels: physical, social and symbolic</a:t>
            </a:r>
            <a:endParaRPr lang="en-GB" dirty="0"/>
          </a:p>
        </p:txBody>
      </p:sp>
      <p:sp>
        <p:nvSpPr>
          <p:cNvPr id="3" name="Content Placeholder 2">
            <a:extLst>
              <a:ext uri="{FF2B5EF4-FFF2-40B4-BE49-F238E27FC236}">
                <a16:creationId xmlns:a16="http://schemas.microsoft.com/office/drawing/2014/main" id="{D8ED93B7-32AB-28E7-B6FC-D6BF08741C26}"/>
              </a:ext>
            </a:extLst>
          </p:cNvPr>
          <p:cNvSpPr>
            <a:spLocks noGrp="1"/>
          </p:cNvSpPr>
          <p:nvPr>
            <p:ph idx="1"/>
          </p:nvPr>
        </p:nvSpPr>
        <p:spPr>
          <a:xfrm>
            <a:off x="838199" y="1825625"/>
            <a:ext cx="11084859" cy="4351338"/>
          </a:xfrm>
        </p:spPr>
        <p:txBody>
          <a:bodyPr>
            <a:noAutofit/>
          </a:bodyPr>
          <a:lstStyle/>
          <a:p>
            <a:pPr marL="0" indent="0">
              <a:buNone/>
            </a:pPr>
            <a:r>
              <a:rPr lang="en-US" sz="2200" dirty="0">
                <a:latin typeface="Arial Narrow" panose="020B0606020202030204" pitchFamily="34" charset="0"/>
              </a:rPr>
              <a:t>From a </a:t>
            </a:r>
            <a:r>
              <a:rPr lang="en-US" sz="2200" dirty="0" err="1">
                <a:latin typeface="Arial Narrow" panose="020B0606020202030204" pitchFamily="34" charset="0"/>
              </a:rPr>
              <a:t>Bourdieuan</a:t>
            </a:r>
            <a:r>
              <a:rPr lang="en-US" sz="2200" dirty="0">
                <a:latin typeface="Arial Narrow" panose="020B0606020202030204" pitchFamily="34" charset="0"/>
              </a:rPr>
              <a:t> idea of the study of social spaces, three basic analytical levels can be distinguished</a:t>
            </a:r>
            <a:endParaRPr lang="sv-SE" sz="2200" dirty="0">
              <a:latin typeface="Arial Narrow" panose="020B0606020202030204" pitchFamily="34" charset="0"/>
            </a:endParaRPr>
          </a:p>
          <a:p>
            <a:pPr marL="342900" indent="-342900"/>
            <a:r>
              <a:rPr lang="en-US" sz="2000" dirty="0">
                <a:latin typeface="Arial Narrow" panose="020B0606020202030204" pitchFamily="34" charset="0"/>
              </a:rPr>
              <a:t>A physical, geographical level that includes things such as</a:t>
            </a:r>
            <a:r>
              <a:rPr lang="sv-SE" sz="2000" dirty="0">
                <a:latin typeface="Arial Narrow" panose="020B0606020202030204" pitchFamily="34" charset="0"/>
              </a:rPr>
              <a:t> </a:t>
            </a:r>
          </a:p>
          <a:p>
            <a:pPr marL="800100" lvl="1" indent="-342900"/>
            <a:r>
              <a:rPr lang="en-US" sz="1600" dirty="0">
                <a:latin typeface="Arial Narrow" panose="020B0606020202030204" pitchFamily="34" charset="0"/>
              </a:rPr>
              <a:t>the location of the countryside in the national space, i.e. distance to national </a:t>
            </a:r>
            <a:r>
              <a:rPr lang="en-US" sz="1600" dirty="0" err="1">
                <a:latin typeface="Arial Narrow" panose="020B0606020202030204" pitchFamily="34" charset="0"/>
              </a:rPr>
              <a:t>centres</a:t>
            </a:r>
            <a:r>
              <a:rPr lang="en-US" sz="1600" dirty="0">
                <a:latin typeface="Arial Narrow" panose="020B0606020202030204" pitchFamily="34" charset="0"/>
              </a:rPr>
              <a:t>, 
climate-wise, cultivation zone, vegetation, cultural landscape, etc.</a:t>
            </a:r>
            <a:endParaRPr lang="sv-SE" sz="1600" dirty="0">
              <a:latin typeface="Arial Narrow" panose="020B0606020202030204" pitchFamily="34" charset="0"/>
            </a:endParaRPr>
          </a:p>
          <a:p>
            <a:pPr marL="342900" indent="-342900"/>
            <a:r>
              <a:rPr lang="en-US" sz="2000" dirty="0">
                <a:latin typeface="Arial Narrow" panose="020B0606020202030204" pitchFamily="34" charset="0"/>
              </a:rPr>
              <a:t>A social, demographic, economic and political dimension that includes</a:t>
            </a:r>
            <a:r>
              <a:rPr lang="sv-SE" sz="2000" dirty="0">
                <a:latin typeface="Arial Narrow" panose="020B0606020202030204" pitchFamily="34" charset="0"/>
              </a:rPr>
              <a:t> </a:t>
            </a:r>
          </a:p>
          <a:p>
            <a:pPr marL="800100" lvl="1" indent="-342900"/>
            <a:r>
              <a:rPr lang="en-US" sz="1600" dirty="0">
                <a:latin typeface="Arial Narrow" panose="020B0606020202030204" pitchFamily="34" charset="0"/>
              </a:rPr>
              <a:t>population density and composition demographic, age, sex, national origin
Industrial structure, relationship between industry, basic industry and services
social composition, central groups, local elites, conflicts and collaborations
economic development, trends, distribution and vulnerability
education, level and orientation, access to education, specific traditions
Political</a:t>
            </a:r>
            <a:r>
              <a:rPr lang="sv-SE" sz="1600" dirty="0">
                <a:latin typeface="Arial Narrow" panose="020B0606020202030204" pitchFamily="34" charset="0"/>
              </a:rPr>
              <a:t> </a:t>
            </a:r>
          </a:p>
          <a:p>
            <a:pPr marL="342900" indent="-342900"/>
            <a:r>
              <a:rPr lang="sv-SE" sz="2000" dirty="0">
                <a:latin typeface="Arial Narrow" panose="020B0606020202030204" pitchFamily="34" charset="0"/>
              </a:rPr>
              <a:t>A </a:t>
            </a:r>
            <a:r>
              <a:rPr lang="sv-SE" sz="2000" dirty="0" err="1">
                <a:latin typeface="Arial Narrow" panose="020B0606020202030204" pitchFamily="34" charset="0"/>
              </a:rPr>
              <a:t>symbolic</a:t>
            </a:r>
            <a:r>
              <a:rPr lang="sv-SE" sz="2000" dirty="0">
                <a:latin typeface="Arial Narrow" panose="020B0606020202030204" pitchFamily="34" charset="0"/>
              </a:rPr>
              <a:t>, </a:t>
            </a:r>
            <a:r>
              <a:rPr lang="sv-SE" sz="2000" dirty="0" err="1">
                <a:latin typeface="Arial Narrow" panose="020B0606020202030204" pitchFamily="34" charset="0"/>
              </a:rPr>
              <a:t>including</a:t>
            </a:r>
            <a:endParaRPr lang="sv-SE" sz="2000" dirty="0">
              <a:latin typeface="Arial Narrow" panose="020B0606020202030204" pitchFamily="34" charset="0"/>
            </a:endParaRPr>
          </a:p>
          <a:p>
            <a:pPr marL="800100" lvl="1" indent="-342900"/>
            <a:r>
              <a:rPr lang="en-US" sz="1600" dirty="0">
                <a:latin typeface="Arial Narrow" panose="020B0606020202030204" pitchFamily="34" charset="0"/>
              </a:rPr>
              <a:t>Perceptions of the countryside
History
Culture and value systems
Religion</a:t>
            </a:r>
            <a:endParaRPr lang="sv-SE" sz="1600" dirty="0">
              <a:latin typeface="Arial Narrow" panose="020B0606020202030204" pitchFamily="34" charset="0"/>
            </a:endParaRPr>
          </a:p>
        </p:txBody>
      </p:sp>
      <p:sp>
        <p:nvSpPr>
          <p:cNvPr id="4" name="Slide Number Placeholder 3">
            <a:extLst>
              <a:ext uri="{FF2B5EF4-FFF2-40B4-BE49-F238E27FC236}">
                <a16:creationId xmlns:a16="http://schemas.microsoft.com/office/drawing/2014/main" id="{A79F1C15-CCCD-2386-0700-2C363122813B}"/>
              </a:ext>
            </a:extLst>
          </p:cNvPr>
          <p:cNvSpPr>
            <a:spLocks noGrp="1"/>
          </p:cNvSpPr>
          <p:nvPr>
            <p:ph type="sldNum" sz="quarter" idx="12"/>
          </p:nvPr>
        </p:nvSpPr>
        <p:spPr/>
        <p:txBody>
          <a:bodyPr/>
          <a:lstStyle/>
          <a:p>
            <a:fld id="{C3FAF1D1-79C1-9D49-839F-729F0DFA8ED0}" type="slidenum">
              <a:rPr lang="en-GB" smtClean="0"/>
              <a:t>8</a:t>
            </a:fld>
            <a:endParaRPr lang="en-GB"/>
          </a:p>
        </p:txBody>
      </p:sp>
    </p:spTree>
    <p:extLst>
      <p:ext uri="{BB962C8B-B14F-4D97-AF65-F5344CB8AC3E}">
        <p14:creationId xmlns:p14="http://schemas.microsoft.com/office/powerpoint/2010/main" val="382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99A2-95F3-ACBC-F0C5-74DA738A9FBD}"/>
              </a:ext>
            </a:extLst>
          </p:cNvPr>
          <p:cNvSpPr>
            <a:spLocks noGrp="1"/>
          </p:cNvSpPr>
          <p:nvPr>
            <p:ph type="title"/>
          </p:nvPr>
        </p:nvSpPr>
        <p:spPr/>
        <p:txBody>
          <a:bodyPr/>
          <a:lstStyle/>
          <a:p>
            <a:r>
              <a:rPr lang="en-US" dirty="0">
                <a:latin typeface="Arial Narrow" panose="020B0606020202030204" pitchFamily="34" charset="0"/>
              </a:rPr>
              <a:t>The perception of the countryside – negative perceptions and images</a:t>
            </a:r>
            <a:endParaRPr lang="en-GB" dirty="0"/>
          </a:p>
        </p:txBody>
      </p:sp>
      <p:sp>
        <p:nvSpPr>
          <p:cNvPr id="3" name="Content Placeholder 2">
            <a:extLst>
              <a:ext uri="{FF2B5EF4-FFF2-40B4-BE49-F238E27FC236}">
                <a16:creationId xmlns:a16="http://schemas.microsoft.com/office/drawing/2014/main" id="{D8ED93B7-32AB-28E7-B6FC-D6BF08741C26}"/>
              </a:ext>
            </a:extLst>
          </p:cNvPr>
          <p:cNvSpPr>
            <a:spLocks noGrp="1"/>
          </p:cNvSpPr>
          <p:nvPr>
            <p:ph idx="1"/>
          </p:nvPr>
        </p:nvSpPr>
        <p:spPr>
          <a:xfrm>
            <a:off x="838199" y="1825625"/>
            <a:ext cx="11084859" cy="4351338"/>
          </a:xfrm>
        </p:spPr>
        <p:txBody>
          <a:bodyPr>
            <a:noAutofit/>
          </a:bodyPr>
          <a:lstStyle/>
          <a:p>
            <a:pPr marL="342900" indent="-342900"/>
            <a:r>
              <a:rPr lang="en-US" sz="2200" dirty="0">
                <a:latin typeface="Arial Narrow" panose="020B0606020202030204" pitchFamily="34" charset="0"/>
              </a:rPr>
              <a:t>Depopulation leads to reduced economic viability, which in turn results in poorer services, healthcare, education, etc., which leads to a further reduction in the population. 
Poorer health, more unemployment, greater social problems, poverty, social misery, etc. 
Politically stigmatized, lower level of voters, larger proportions who vote for parties of discontent, lower trust in authorities, politicians, science, etc.
Low level of education, lower grades, lower transition to higher education, poorer access to education
Low participation in cultural activities, poorer range of culture.</a:t>
            </a:r>
            <a:endParaRPr lang="sv-SE" sz="2200" dirty="0">
              <a:latin typeface="Arial Narrow" panose="020B0606020202030204" pitchFamily="34" charset="0"/>
            </a:endParaRPr>
          </a:p>
        </p:txBody>
      </p:sp>
      <p:sp>
        <p:nvSpPr>
          <p:cNvPr id="4" name="Slide Number Placeholder 3">
            <a:extLst>
              <a:ext uri="{FF2B5EF4-FFF2-40B4-BE49-F238E27FC236}">
                <a16:creationId xmlns:a16="http://schemas.microsoft.com/office/drawing/2014/main" id="{A79F1C15-CCCD-2386-0700-2C363122813B}"/>
              </a:ext>
            </a:extLst>
          </p:cNvPr>
          <p:cNvSpPr>
            <a:spLocks noGrp="1"/>
          </p:cNvSpPr>
          <p:nvPr>
            <p:ph type="sldNum" sz="quarter" idx="12"/>
          </p:nvPr>
        </p:nvSpPr>
        <p:spPr/>
        <p:txBody>
          <a:bodyPr/>
          <a:lstStyle/>
          <a:p>
            <a:fld id="{C3FAF1D1-79C1-9D49-839F-729F0DFA8ED0}" type="slidenum">
              <a:rPr lang="en-GB" smtClean="0"/>
              <a:t>9</a:t>
            </a:fld>
            <a:endParaRPr lang="en-GB"/>
          </a:p>
        </p:txBody>
      </p:sp>
    </p:spTree>
    <p:extLst>
      <p:ext uri="{BB962C8B-B14F-4D97-AF65-F5344CB8AC3E}">
        <p14:creationId xmlns:p14="http://schemas.microsoft.com/office/powerpoint/2010/main" val="1634841070"/>
      </p:ext>
    </p:extLst>
  </p:cSld>
  <p:clrMapOvr>
    <a:masterClrMapping/>
  </p:clrMapOvr>
</p:sld>
</file>

<file path=ppt/theme/theme1.xml><?xml version="1.0" encoding="utf-8"?>
<a:theme xmlns:a="http://schemas.openxmlformats.org/drawingml/2006/main" name="Thème Office">
  <a:themeElements>
    <a:clrScheme name="Ruralitic">
      <a:dk1>
        <a:srgbClr val="000000"/>
      </a:dk1>
      <a:lt1>
        <a:srgbClr val="FFFFFF"/>
      </a:lt1>
      <a:dk2>
        <a:srgbClr val="4B4E6C"/>
      </a:dk2>
      <a:lt2>
        <a:srgbClr val="E8E8E8"/>
      </a:lt2>
      <a:accent1>
        <a:srgbClr val="E9792E"/>
      </a:accent1>
      <a:accent2>
        <a:srgbClr val="698E79"/>
      </a:accent2>
      <a:accent3>
        <a:srgbClr val="A3D3DE"/>
      </a:accent3>
      <a:accent4>
        <a:srgbClr val="EFBE50"/>
      </a:accent4>
      <a:accent5>
        <a:srgbClr val="E9792E"/>
      </a:accent5>
      <a:accent6>
        <a:srgbClr val="698E79"/>
      </a:accent6>
      <a:hlink>
        <a:srgbClr val="4B4E6C"/>
      </a:hlink>
      <a:folHlink>
        <a:srgbClr val="4B4E6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13F2A36F01AB43ACC43F089E4712E9" ma:contentTypeVersion="2" ma:contentTypeDescription="Create a new document." ma:contentTypeScope="" ma:versionID="0fbf03e1b36a70d64400d17018265d7b">
  <xsd:schema xmlns:xsd="http://www.w3.org/2001/XMLSchema" xmlns:xs="http://www.w3.org/2001/XMLSchema" xmlns:p="http://schemas.microsoft.com/office/2006/metadata/properties" xmlns:ns2="e52c6466-c689-41ed-8fe8-8efc021c1ee8" targetNamespace="http://schemas.microsoft.com/office/2006/metadata/properties" ma:root="true" ma:fieldsID="ccebf062282d757c4b4c587aa27b2602" ns2:_="">
    <xsd:import namespace="e52c6466-c689-41ed-8fe8-8efc021c1ee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2c6466-c689-41ed-8fe8-8efc021c1e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3F46B0-1DAD-48C5-A1FA-5493B556C254}">
  <ds:schemaRefs>
    <ds:schemaRef ds:uri="http://schemas.microsoft.com/sharepoint/v3/contenttype/forms"/>
  </ds:schemaRefs>
</ds:datastoreItem>
</file>

<file path=customXml/itemProps2.xml><?xml version="1.0" encoding="utf-8"?>
<ds:datastoreItem xmlns:ds="http://schemas.openxmlformats.org/officeDocument/2006/customXml" ds:itemID="{4AFFE0BF-F4D1-458B-9CFD-71C97069BA8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531BF4F-1ECA-4ACD-9594-C707A1288E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2c6466-c689-41ed-8fe8-8efc021c1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365</TotalTime>
  <Words>1595</Words>
  <Application>Microsoft Office PowerPoint</Application>
  <PresentationFormat>Widescreen</PresentationFormat>
  <Paragraphs>127</Paragraphs>
  <Slides>22</Slides>
  <Notes>0</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Arial</vt:lpstr>
      <vt:lpstr>Arial Narrow</vt:lpstr>
      <vt:lpstr>Thème Office</vt:lpstr>
      <vt:lpstr>Swedish rural areas: education, development and challenges</vt:lpstr>
      <vt:lpstr>Presentation</vt:lpstr>
      <vt:lpstr>Introduction</vt:lpstr>
      <vt:lpstr>Transistion processes</vt:lpstr>
      <vt:lpstr>A model</vt:lpstr>
      <vt:lpstr>Included countries and case studies</vt:lpstr>
      <vt:lpstr>Social spaces at national, regional and local level</vt:lpstr>
      <vt:lpstr>Three analytical levels: physical, social and symbolic</vt:lpstr>
      <vt:lpstr>The perception of the countryside – negative perceptions and images</vt:lpstr>
      <vt:lpstr>The perception of the countryside – positive perceptions and images</vt:lpstr>
      <vt:lpstr>Mobility and circulation, and its importance for the place</vt:lpstr>
      <vt:lpstr>The Swedish contribution</vt:lpstr>
      <vt:lpstr>The overlooked importance of education</vt:lpstr>
      <vt:lpstr>Case description</vt:lpstr>
      <vt:lpstr>Regional divisions and classifications</vt:lpstr>
      <vt:lpstr>Conflicts and tensions</vt:lpstr>
      <vt:lpstr>Description of work</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Gilles van Kan</dc:creator>
  <cp:lastModifiedBy>Mikael Börjesson</cp:lastModifiedBy>
  <cp:revision>19</cp:revision>
  <dcterms:created xsi:type="dcterms:W3CDTF">2025-02-03T14:50:53Z</dcterms:created>
  <dcterms:modified xsi:type="dcterms:W3CDTF">2026-05-25T18:02:37Z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0x0101000713F2A36F01AB43ACC43F089E4712E9</vt:lpwstr>
  </property>
</Properties>
</file>