
<file path=[Content_Types].xml><?xml version="1.0" encoding="utf-8"?>
<Types xmlns="http://schemas.openxmlformats.org/package/2006/content-types">
  <Default Extension="xml" ContentType="application/xml"/>
  <Default Extension="jpg" ContentType="image/jpeg"/>
  <Default Extension="wmf" ContentType="image/x-wmf"/>
  <Default Extension="bin" ContentType="application/vnd.openxmlformats-officedocument.oleObject"/>
  <Default Extension="rels" ContentType="application/vnd.openxmlformats-package.relationships+xml"/>
  <Default Extension="jpeg" ContentType="image/jpeg"/>
  <Default Extension="png" ContentType="image/png"/>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31.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1.xml" ContentType="application/vnd.openxmlformats-officedocument.presentationml.slideLayout+xml"/>
  <Override PartName="/ppt/slides/slide13.xml" ContentType="application/vnd.openxmlformats-officedocument.presentationml.slide+xml"/>
  <Override PartName="/ppt/theme/theme2.xml" ContentType="application/vnd.openxmlformats-officedocument.theme+xml"/>
  <Override PartName="/ppt/theme/theme1.xml" ContentType="application/vnd.openxmlformats-officedocument.theme+xml"/>
  <Override PartName="/ppt/slideLayouts/slideLayout9.xml" ContentType="application/vnd.openxmlformats-officedocument.presentationml.slideLayout+xml"/>
  <Override PartName="/ppt/slides/slide3.xml" ContentType="application/vnd.openxmlformats-officedocument.presentationml.slide+xml"/>
  <Override PartName="/ppt/notesSlides/notesSlide7.xml" ContentType="application/vnd.openxmlformats-officedocument.presentationml.notesSlide+xml"/>
  <Override PartName="/ppt/presentation.xml" ContentType="application/vnd.openxmlformats-officedocument.presentationml.presentation.main+xml"/>
  <Override PartName="/ppt/slides/slide8.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customXml/itemProps3.xml" ContentType="application/vnd.openxmlformats-officedocument.customXmlProperties+xml"/>
  <Override PartName="/ppt/notesSlides/notesSlide11.xml" ContentType="application/vnd.openxmlformats-officedocument.presentationml.notesSlide+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docProps/custom.xml" ContentType="application/vnd.openxmlformats-officedocument.custom-properties+xml"/>
  <Override PartName="/ppt/slides/slide17.xml" ContentType="application/vnd.openxmlformats-officedocument.presentationml.slide+xml"/>
  <Override PartName="/ppt/slides/slide12.xml" ContentType="application/vnd.openxmlformats-officedocument.presentationml.slide+xml"/>
  <Override PartName="/customXml/itemProps2.xml" ContentType="application/vnd.openxmlformats-officedocument.customXmlProperties+xml"/>
  <Override PartName="/customXml/itemProps1.xml" ContentType="application/vnd.openxmlformats-officedocument.customXmlProperties+xml"/>
  <Override PartName="/ppt/notesSlides/notesSlide6.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ppt/slides/slide7.xml" ContentType="application/vnd.openxmlformats-officedocument.presentationml.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slides/slide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slides/slide29.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22.xml" ContentType="application/vnd.openxmlformats-officedocument.presentationml.slide+xml"/>
  <Override PartName="/ppt/slides/slide19.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4"/>
  </p:sldMasterIdLst>
  <p:notesMasterIdLst>
    <p:notesMasterId r:id="rId3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12192000" cy="6858000"/>
  <p:notesSz cx="6858000" cy="9144000"/>
  <p:custDataLst>
    <p:custData r:id="rId1"/>
    <p:custData r:id="rId2"/>
    <p:custData r:id="rId3"/>
  </p:custDataLst>
  <p:defaultTextStyle>
    <a:defPPr>
      <a:defRPr lang="fr-FR"/>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3" d="100"/>
          <a:sy n="103" d="100"/>
        </p:scale>
        <p:origin x="126" y="19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theme" Target="theme/theme1.xml"/><Relationship Id="rId6" Type="http://schemas.openxmlformats.org/officeDocument/2006/relationships/theme" Target="theme/theme2.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notesMaster" Target="notesMasters/notesMaster1.xml"/><Relationship Id="rId39" Type="http://schemas.openxmlformats.org/officeDocument/2006/relationships/presProps" Target="presProps.xml" /><Relationship Id="rId40" Type="http://schemas.openxmlformats.org/officeDocument/2006/relationships/tableStyles" Target="tableStyles.xml" /><Relationship Id="rId4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023595885"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16063907"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AE64371-9FB1-294D-9B4D-A1F748A4C5AF}" type="datetimeFigureOut">
              <a:rPr lang="en-GB"/>
              <a:t>25/05/2026</a:t>
            </a:fld>
            <a:endParaRPr lang="en-GB"/>
          </a:p>
        </p:txBody>
      </p:sp>
      <p:sp>
        <p:nvSpPr>
          <p:cNvPr id="1776512672"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2693385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GB"/>
              <a:t>Click to edit Master text styles</a:t>
            </a:r>
            <a:endParaRPr/>
          </a:p>
          <a:p>
            <a:pPr lvl="1">
              <a:defRPr/>
            </a:pPr>
            <a:r>
              <a:rPr lang="en-GB"/>
              <a:t>Second level</a:t>
            </a:r>
            <a:endParaRPr/>
          </a:p>
          <a:p>
            <a:pPr lvl="2">
              <a:defRPr/>
            </a:pPr>
            <a:r>
              <a:rPr lang="en-GB"/>
              <a:t>Third level</a:t>
            </a:r>
            <a:endParaRPr/>
          </a:p>
          <a:p>
            <a:pPr lvl="3">
              <a:defRPr/>
            </a:pPr>
            <a:r>
              <a:rPr lang="en-GB"/>
              <a:t>Fourth level</a:t>
            </a:r>
            <a:endParaRPr/>
          </a:p>
          <a:p>
            <a:pPr lvl="4">
              <a:defRPr/>
            </a:pPr>
            <a:r>
              <a:rPr lang="en-GB"/>
              <a:t>Fifth level</a:t>
            </a:r>
            <a:endParaRPr/>
          </a:p>
        </p:txBody>
      </p:sp>
      <p:sp>
        <p:nvSpPr>
          <p:cNvPr id="675394631"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1705195955"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C7B5BAF4-34B2-7B46-9C9C-5DB5EDDA1093}" type="slidenum">
              <a:rPr lang="en-GB"/>
              <a:t>‹#›</a:t>
            </a:fld>
            <a:endParaRPr lang="en-GB"/>
          </a:p>
        </p:txBody>
      </p:sp>
    </p:spTree>
  </p:cSld>
  <p:clrMap bg1="lt1" tx1="dk1" bg2="lt2" tx2="dk2" accent1="accent1" accent2="accent2" accent3="accent3" accent4="accent4" accent5="accent5" accent6="accent6" hlink="hlink" folHlink="folHlink"/>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8180BF-6860-DD78-C6B4-722E056F19D1}" type="slidenum">
              <a:rPr/>
              <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542A6B-8F0C-F2C8-BEE5-6326156EC398}"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135F0E-B048-2143-C699-76857F783161}"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324D19-0127-0A6D-2714-7750D316ECA1}"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5023DC4-7398-FF6E-32D9-D34A8735FDFA}"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D5798C6-F6E1-0D91-307A-B48BC90BFBF0}"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337B55-B6BE-DF2E-B549-C1F989B91FB6}"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9062517-BEC5-B810-EEDB-9A6B73B1AAF0}"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88E2639-1726-68AD-906E-EB2D4C956E22}"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ECF92E-C999-C65B-A35C-02D95E8D1E93}"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08C18A3-9F95-E752-C849-BB50D15C37FA}"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E390E5C-65FB-D7AA-0B80-D35A320E6671}"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D5FAA5D-5ACD-7C99-59A8-11B9D4A9F39A}" type="slidenum">
              <a:rPr/>
              <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119BF3F-D31E-67DA-D958-C8303684F77F}" type="slidenum">
              <a:rPr/>
              <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09CFB3A-4D85-AAD2-97FF-5F3761C12F27}" type="slidenum">
              <a:rPr/>
              <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30D5F3-9AC5-F649-4C1B-FB59E6BC6198}" type="slidenum">
              <a:rPr/>
              <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C336AE3-7B00-6CD3-8489-D68E48B2FA8F}" type="slidenum">
              <a:rPr/>
              <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FB7FB0F-8B20-F6D1-E491-ACB9619118E0}" type="slidenum">
              <a:rPr/>
              <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64D3F06-0A7D-382B-C213-28252A021B6D}" type="slidenum">
              <a:rPr/>
              <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23AE265-693D-8168-4DA9-18A1CA700A24}" type="slidenum">
              <a:rPr/>
              <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02EA1CA-B150-C1D3-F487-F4344A6B61D9}" type="slidenum">
              <a:rPr/>
              <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F78586D-0501-3B22-81F7-45491A615B01}"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07E4CA7-AEF6-B120-DC29-7AD4CE35B05A}" type="slidenum">
              <a:rPr/>
              <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03D9B46-9496-7F63-638C-038664762D2F}" type="slidenum">
              <a:rPr/>
              <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8A987A0-4A1C-7287-B8FC-268E5A614613}"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7538D04-90F0-8B77-2ADC-4FCB2009D9ED}"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0B3DA1-5D4A-4E57-9668-207AA71B34D5}"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2D5F017-D728-5AC2-1D3B-BFF0A63A609F}"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C758E50-9FC6-F1E9-B6B6-C5B7DE7D290F}"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4DD4C49-C55C-2AC8-F5C2-62937A2FF30A}"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056E70-E0C9-E0A2-C086-F3D6F46D48C7}"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Cover 1">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679062786" name="Titre 1"/>
          <p:cNvSpPr>
            <a:spLocks noGrp="1"/>
          </p:cNvSpPr>
          <p:nvPr>
            <p:ph type="ctrTitle" hasCustomPrompt="1"/>
          </p:nvPr>
        </p:nvSpPr>
        <p:spPr bwMode="auto">
          <a:xfrm>
            <a:off x="622126" y="2220686"/>
            <a:ext cx="7200000" cy="1799916"/>
          </a:xfrm>
        </p:spPr>
        <p:txBody>
          <a:bodyPr lIns="0" tIns="54000" rIns="0" bIns="54000" anchor="b">
            <a:normAutofit/>
          </a:bodyPr>
          <a:lstStyle>
            <a:lvl1pPr algn="l">
              <a:defRPr sz="4800" b="1">
                <a:solidFill>
                  <a:schemeClr val="accent2"/>
                </a:solidFill>
              </a:defRPr>
            </a:lvl1pPr>
          </a:lstStyle>
          <a:p>
            <a:pPr>
              <a:defRPr/>
            </a:pPr>
            <a:r>
              <a:rPr lang="fr-FR"/>
              <a:t>Click to </a:t>
            </a:r>
            <a:r>
              <a:rPr lang="fr-FR"/>
              <a:t>add</a:t>
            </a:r>
            <a:r>
              <a:rPr lang="fr-FR"/>
              <a:t> </a:t>
            </a:r>
            <a:r>
              <a:rPr lang="fr-FR"/>
              <a:t>title</a:t>
            </a:r>
            <a:endParaRPr lang="en-GB"/>
          </a:p>
        </p:txBody>
      </p:sp>
      <p:sp>
        <p:nvSpPr>
          <p:cNvPr id="979125927" name="Sous-titre 2"/>
          <p:cNvSpPr>
            <a:spLocks noGrp="1"/>
          </p:cNvSpPr>
          <p:nvPr>
            <p:ph type="subTitle" idx="1" hasCustomPrompt="1"/>
          </p:nvPr>
        </p:nvSpPr>
        <p:spPr bwMode="auto">
          <a:xfrm>
            <a:off x="622126" y="4112677"/>
            <a:ext cx="7200000" cy="1655762"/>
          </a:xfrm>
        </p:spPr>
        <p:txBody>
          <a:bodyPr lIns="0" tIns="54000" rIns="0" bIns="54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Click to </a:t>
            </a:r>
            <a:r>
              <a:rPr lang="fr-FR"/>
              <a:t>add</a:t>
            </a:r>
            <a:r>
              <a:rPr lang="fr-FR"/>
              <a:t> </a:t>
            </a:r>
            <a:r>
              <a:rPr lang="fr-FR"/>
              <a:t>text</a:t>
            </a:r>
            <a:endParaRPr lang="en-GB"/>
          </a:p>
        </p:txBody>
      </p:sp>
      <p:sp>
        <p:nvSpPr>
          <p:cNvPr id="725203580" name="Espace réservé de la date 3"/>
          <p:cNvSpPr>
            <a:spLocks noGrp="1"/>
          </p:cNvSpPr>
          <p:nvPr>
            <p:ph type="dt" sz="half" idx="10"/>
          </p:nvPr>
        </p:nvSpPr>
        <p:spPr bwMode="auto">
          <a:xfrm>
            <a:off x="8820000" y="6223890"/>
            <a:ext cx="2743200" cy="365125"/>
          </a:xfrm>
        </p:spPr>
        <p:txBody>
          <a:bodyPr/>
          <a:lstStyle>
            <a:lvl1pPr algn="r">
              <a:defRPr sz="1800">
                <a:solidFill>
                  <a:schemeClr val="tx2"/>
                </a:solidFill>
              </a:defRPr>
            </a:lvl1pPr>
          </a:lstStyle>
          <a:p>
            <a:pPr>
              <a:defRPr/>
            </a:pPr>
            <a:fld id="{C48DF1F8-A3B5-4641-B651-6763EBF814D2}" type="datetime1">
              <a:rPr lang="en-US"/>
              <a:t>5/25/2026</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tile alone">
    <p:spTree>
      <p:nvGrpSpPr>
        <p:cNvPr id="1" name=""/>
        <p:cNvGrpSpPr/>
        <p:nvPr/>
      </p:nvGrpSpPr>
      <p:grpSpPr bwMode="auto">
        <a:xfrm>
          <a:off x="0" y="0"/>
          <a:ext cx="0" cy="0"/>
          <a:chOff x="0" y="0"/>
          <a:chExt cx="0" cy="0"/>
        </a:xfrm>
      </p:grpSpPr>
      <p:pic>
        <p:nvPicPr>
          <p:cNvPr id="787170881" name="Picture 5"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92640832"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1089000864" name="Espace réservé de la date 2"/>
          <p:cNvSpPr>
            <a:spLocks noGrp="1"/>
          </p:cNvSpPr>
          <p:nvPr>
            <p:ph type="dt" sz="half" idx="10"/>
          </p:nvPr>
        </p:nvSpPr>
        <p:spPr bwMode="auto"/>
        <p:txBody>
          <a:bodyPr/>
          <a:lstStyle/>
          <a:p>
            <a:pPr>
              <a:defRPr/>
            </a:pPr>
            <a:fld id="{03F17718-7CDA-8C4D-BCC4-1BA720D8A382}" type="datetime1">
              <a:rPr lang="en-US"/>
              <a:t>5/25/2026</a:t>
            </a:fld>
            <a:endParaRPr lang="en-GB"/>
          </a:p>
        </p:txBody>
      </p:sp>
      <p:sp>
        <p:nvSpPr>
          <p:cNvPr id="1137376515" name="Espace réservé du pied de page 3"/>
          <p:cNvSpPr>
            <a:spLocks noGrp="1"/>
          </p:cNvSpPr>
          <p:nvPr>
            <p:ph type="ftr" sz="quarter" idx="11"/>
          </p:nvPr>
        </p:nvSpPr>
        <p:spPr bwMode="auto"/>
        <p:txBody>
          <a:bodyPr/>
          <a:lstStyle/>
          <a:p>
            <a:pPr>
              <a:defRPr/>
            </a:pPr>
            <a:endParaRPr lang="en-GB"/>
          </a:p>
        </p:txBody>
      </p:sp>
      <p:sp>
        <p:nvSpPr>
          <p:cNvPr id="2051006239" name="Espace réservé du numéro de diapositive 4"/>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pic>
        <p:nvPicPr>
          <p:cNvPr id="400882894" name="Picture 4"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700653830" name="Espace réservé de la date 1"/>
          <p:cNvSpPr>
            <a:spLocks noGrp="1"/>
          </p:cNvSpPr>
          <p:nvPr>
            <p:ph type="dt" sz="half" idx="10"/>
          </p:nvPr>
        </p:nvSpPr>
        <p:spPr bwMode="auto"/>
        <p:txBody>
          <a:bodyPr/>
          <a:lstStyle/>
          <a:p>
            <a:pPr>
              <a:defRPr/>
            </a:pPr>
            <a:fld id="{B429E236-9947-5847-A01B-A8CCEE7D0FDF}" type="datetime1">
              <a:rPr lang="en-US"/>
              <a:t>5/25/2026</a:t>
            </a:fld>
            <a:endParaRPr lang="en-GB"/>
          </a:p>
        </p:txBody>
      </p:sp>
      <p:sp>
        <p:nvSpPr>
          <p:cNvPr id="1233498445" name="Espace réservé du pied de page 2"/>
          <p:cNvSpPr>
            <a:spLocks noGrp="1"/>
          </p:cNvSpPr>
          <p:nvPr>
            <p:ph type="ftr" sz="quarter" idx="11"/>
          </p:nvPr>
        </p:nvSpPr>
        <p:spPr bwMode="auto"/>
        <p:txBody>
          <a:bodyPr/>
          <a:lstStyle/>
          <a:p>
            <a:pPr>
              <a:defRPr/>
            </a:pPr>
            <a:endParaRPr lang="en-GB"/>
          </a:p>
        </p:txBody>
      </p:sp>
      <p:sp>
        <p:nvSpPr>
          <p:cNvPr id="308931686" name="Espace réservé du numéro de diapositive 3"/>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Cover 2">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698588549" name="Titre 1"/>
          <p:cNvSpPr>
            <a:spLocks noGrp="1"/>
          </p:cNvSpPr>
          <p:nvPr>
            <p:ph type="ctrTitle" hasCustomPrompt="1"/>
          </p:nvPr>
        </p:nvSpPr>
        <p:spPr bwMode="auto">
          <a:xfrm>
            <a:off x="622126" y="2220686"/>
            <a:ext cx="7200000" cy="1799916"/>
          </a:xfrm>
        </p:spPr>
        <p:txBody>
          <a:bodyPr lIns="0" tIns="54000" rIns="0" bIns="54000" anchor="b">
            <a:normAutofit/>
          </a:bodyPr>
          <a:lstStyle>
            <a:lvl1pPr algn="l">
              <a:defRPr sz="4800" b="1">
                <a:solidFill>
                  <a:schemeClr val="accent3"/>
                </a:solidFill>
              </a:defRPr>
            </a:lvl1pPr>
          </a:lstStyle>
          <a:p>
            <a:pPr>
              <a:defRPr/>
            </a:pPr>
            <a:r>
              <a:rPr lang="fr-FR"/>
              <a:t>Click to </a:t>
            </a:r>
            <a:r>
              <a:rPr lang="fr-FR"/>
              <a:t>add</a:t>
            </a:r>
            <a:r>
              <a:rPr lang="fr-FR"/>
              <a:t> </a:t>
            </a:r>
            <a:r>
              <a:rPr lang="fr-FR"/>
              <a:t>title</a:t>
            </a:r>
            <a:endParaRPr lang="en-GB"/>
          </a:p>
        </p:txBody>
      </p:sp>
      <p:sp>
        <p:nvSpPr>
          <p:cNvPr id="1612064782" name="Sous-titre 2"/>
          <p:cNvSpPr>
            <a:spLocks noGrp="1"/>
          </p:cNvSpPr>
          <p:nvPr>
            <p:ph type="subTitle" idx="1" hasCustomPrompt="1"/>
          </p:nvPr>
        </p:nvSpPr>
        <p:spPr bwMode="auto">
          <a:xfrm>
            <a:off x="622126" y="4112677"/>
            <a:ext cx="7200000" cy="1655762"/>
          </a:xfrm>
        </p:spPr>
        <p:txBody>
          <a:bodyPr lIns="0" tIns="54000" rIns="0" bIns="5400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Click to </a:t>
            </a:r>
            <a:r>
              <a:rPr lang="fr-FR"/>
              <a:t>add</a:t>
            </a:r>
            <a:r>
              <a:rPr lang="fr-FR"/>
              <a:t> </a:t>
            </a:r>
            <a:r>
              <a:rPr lang="fr-FR"/>
              <a:t>text</a:t>
            </a:r>
            <a:endParaRPr lang="en-GB"/>
          </a:p>
        </p:txBody>
      </p:sp>
      <p:sp>
        <p:nvSpPr>
          <p:cNvPr id="1982427195" name="Espace réservé de la date 3"/>
          <p:cNvSpPr>
            <a:spLocks noGrp="1"/>
          </p:cNvSpPr>
          <p:nvPr>
            <p:ph type="dt" sz="half" idx="10"/>
          </p:nvPr>
        </p:nvSpPr>
        <p:spPr bwMode="auto">
          <a:xfrm>
            <a:off x="8820000" y="6223890"/>
            <a:ext cx="2743200" cy="365125"/>
          </a:xfrm>
        </p:spPr>
        <p:txBody>
          <a:bodyPr/>
          <a:lstStyle>
            <a:lvl1pPr algn="r">
              <a:defRPr sz="1800">
                <a:solidFill>
                  <a:schemeClr val="tx2"/>
                </a:solidFill>
              </a:defRPr>
            </a:lvl1pPr>
          </a:lstStyle>
          <a:p>
            <a:pPr>
              <a:defRPr/>
            </a:pPr>
            <a:fld id="{F29558F5-6B48-9D42-A3C9-A342587CD985}" type="datetime1">
              <a:rPr lang="en-US"/>
              <a:t>5/25/2026</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title 1">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726556444" name="Titre 1"/>
          <p:cNvSpPr>
            <a:spLocks noGrp="1"/>
          </p:cNvSpPr>
          <p:nvPr>
            <p:ph type="title" hasCustomPrompt="1"/>
          </p:nvPr>
        </p:nvSpPr>
        <p:spPr bwMode="auto">
          <a:xfrm>
            <a:off x="831850" y="1080348"/>
            <a:ext cx="10515600" cy="2852737"/>
          </a:xfrm>
        </p:spPr>
        <p:txBody>
          <a:bodyPr anchor="b"/>
          <a:lstStyle>
            <a:lvl1pPr>
              <a:defRPr sz="6000">
                <a:solidFill>
                  <a:schemeClr val="tx2"/>
                </a:solidFill>
              </a:defRPr>
            </a:lvl1pPr>
          </a:lstStyle>
          <a:p>
            <a:pPr>
              <a:defRPr/>
            </a:pPr>
            <a:r>
              <a:rPr lang="fr-FR"/>
              <a:t>Click to </a:t>
            </a:r>
            <a:r>
              <a:rPr lang="fr-FR"/>
              <a:t>add</a:t>
            </a:r>
            <a:r>
              <a:rPr lang="fr-FR"/>
              <a:t> </a:t>
            </a:r>
            <a:r>
              <a:rPr lang="fr-FR"/>
              <a:t>title</a:t>
            </a:r>
            <a:endParaRPr lang="en-GB"/>
          </a:p>
        </p:txBody>
      </p:sp>
      <p:sp>
        <p:nvSpPr>
          <p:cNvPr id="686374488" name="Espace réservé du texte 2"/>
          <p:cNvSpPr>
            <a:spLocks noGrp="1"/>
          </p:cNvSpPr>
          <p:nvPr>
            <p:ph type="body" idx="1" hasCustomPrompt="1"/>
          </p:nvPr>
        </p:nvSpPr>
        <p:spPr bwMode="auto">
          <a:xfrm>
            <a:off x="831850" y="3960073"/>
            <a:ext cx="10515600" cy="1500187"/>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Click to </a:t>
            </a:r>
            <a:r>
              <a:rPr lang="fr-FR"/>
              <a:t>add</a:t>
            </a:r>
            <a:r>
              <a:rPr lang="fr-FR"/>
              <a:t> </a:t>
            </a:r>
            <a:r>
              <a:rPr lang="fr-FR"/>
              <a:t>text</a:t>
            </a:r>
            <a:endParaRPr lang="fr-FR"/>
          </a:p>
        </p:txBody>
      </p:sp>
      <p:sp>
        <p:nvSpPr>
          <p:cNvPr id="849302862" name="Espace réservé de la date 3"/>
          <p:cNvSpPr>
            <a:spLocks noGrp="1"/>
          </p:cNvSpPr>
          <p:nvPr>
            <p:ph type="dt" sz="half" idx="10"/>
          </p:nvPr>
        </p:nvSpPr>
        <p:spPr bwMode="auto"/>
        <p:txBody>
          <a:bodyPr/>
          <a:lstStyle/>
          <a:p>
            <a:pPr>
              <a:defRPr/>
            </a:pPr>
            <a:fld id="{344F2A63-88A1-994F-AC51-AB34DEAE9BD3}" type="datetime1">
              <a:rPr lang="en-US"/>
              <a:t>5/25/2026</a:t>
            </a:fld>
            <a:endParaRPr lang="en-GB"/>
          </a:p>
        </p:txBody>
      </p:sp>
      <p:sp>
        <p:nvSpPr>
          <p:cNvPr id="1313220997" name="Espace réservé du pied de page 4"/>
          <p:cNvSpPr>
            <a:spLocks noGrp="1"/>
          </p:cNvSpPr>
          <p:nvPr>
            <p:ph type="ftr" sz="quarter" idx="11"/>
          </p:nvPr>
        </p:nvSpPr>
        <p:spPr bwMode="auto"/>
        <p:txBody>
          <a:bodyPr/>
          <a:lstStyle/>
          <a:p>
            <a:pPr>
              <a:defRPr/>
            </a:pPr>
            <a:endParaRPr lang="en-GB"/>
          </a:p>
        </p:txBody>
      </p:sp>
      <p:sp>
        <p:nvSpPr>
          <p:cNvPr id="2040230453" name="Espace réservé du numéro de diapositive 5"/>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title 2">
    <p:bg>
      <p:bgPr shadeToTitle="0">
        <a:blipFill rotWithShape="1">
          <a:blip r:embed="rId2">
            <a:lum/>
          </a:blip>
          <a:stretch/>
        </a:blipFill>
      </p:bgPr>
    </p:bg>
    <p:spTree>
      <p:nvGrpSpPr>
        <p:cNvPr id="1" name=""/>
        <p:cNvGrpSpPr/>
        <p:nvPr/>
      </p:nvGrpSpPr>
      <p:grpSpPr bwMode="auto">
        <a:xfrm>
          <a:off x="0" y="0"/>
          <a:ext cx="0" cy="0"/>
          <a:chOff x="0" y="0"/>
          <a:chExt cx="0" cy="0"/>
        </a:xfrm>
      </p:grpSpPr>
      <p:sp>
        <p:nvSpPr>
          <p:cNvPr id="146979594" name="Titre 1"/>
          <p:cNvSpPr>
            <a:spLocks noGrp="1"/>
          </p:cNvSpPr>
          <p:nvPr>
            <p:ph type="title" hasCustomPrompt="1"/>
          </p:nvPr>
        </p:nvSpPr>
        <p:spPr bwMode="auto">
          <a:xfrm>
            <a:off x="831850" y="1080348"/>
            <a:ext cx="10515600" cy="2852737"/>
          </a:xfrm>
        </p:spPr>
        <p:txBody>
          <a:bodyPr anchor="b"/>
          <a:lstStyle>
            <a:lvl1pPr>
              <a:defRPr sz="6000">
                <a:solidFill>
                  <a:schemeClr val="bg2"/>
                </a:solidFill>
              </a:defRPr>
            </a:lvl1pPr>
          </a:lstStyle>
          <a:p>
            <a:pPr>
              <a:defRPr/>
            </a:pPr>
            <a:r>
              <a:rPr lang="fr-FR"/>
              <a:t>Click to </a:t>
            </a:r>
            <a:r>
              <a:rPr lang="fr-FR"/>
              <a:t>add</a:t>
            </a:r>
            <a:r>
              <a:rPr lang="fr-FR"/>
              <a:t> </a:t>
            </a:r>
            <a:r>
              <a:rPr lang="fr-FR"/>
              <a:t>title</a:t>
            </a:r>
            <a:endParaRPr lang="en-GB"/>
          </a:p>
        </p:txBody>
      </p:sp>
      <p:sp>
        <p:nvSpPr>
          <p:cNvPr id="1816121099" name="Espace réservé du texte 2"/>
          <p:cNvSpPr>
            <a:spLocks noGrp="1"/>
          </p:cNvSpPr>
          <p:nvPr>
            <p:ph type="body" idx="1" hasCustomPrompt="1"/>
          </p:nvPr>
        </p:nvSpPr>
        <p:spPr bwMode="auto">
          <a:xfrm>
            <a:off x="831850" y="3960073"/>
            <a:ext cx="10515600" cy="1500187"/>
          </a:xfrm>
        </p:spPr>
        <p:txBody>
          <a:bodyPr/>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Click to </a:t>
            </a:r>
            <a:r>
              <a:rPr lang="fr-FR"/>
              <a:t>add</a:t>
            </a:r>
            <a:r>
              <a:rPr lang="fr-FR"/>
              <a:t> </a:t>
            </a:r>
            <a:r>
              <a:rPr lang="fr-FR"/>
              <a:t>text</a:t>
            </a:r>
            <a:endParaRPr lang="fr-FR"/>
          </a:p>
        </p:txBody>
      </p:sp>
      <p:sp>
        <p:nvSpPr>
          <p:cNvPr id="1431403350" name="Espace réservé de la date 3"/>
          <p:cNvSpPr>
            <a:spLocks noGrp="1"/>
          </p:cNvSpPr>
          <p:nvPr>
            <p:ph type="dt" sz="half" idx="10"/>
          </p:nvPr>
        </p:nvSpPr>
        <p:spPr bwMode="auto"/>
        <p:txBody>
          <a:bodyPr/>
          <a:lstStyle>
            <a:lvl1pPr>
              <a:defRPr>
                <a:solidFill>
                  <a:schemeClr val="bg2"/>
                </a:solidFill>
              </a:defRPr>
            </a:lvl1pPr>
          </a:lstStyle>
          <a:p>
            <a:pPr>
              <a:defRPr/>
            </a:pPr>
            <a:fld id="{2DBEE8F6-F430-3741-9870-06AA44FD44AC}" type="datetime1">
              <a:rPr lang="en-US"/>
              <a:t>5/25/2026</a:t>
            </a:fld>
            <a:endParaRPr lang="en-GB"/>
          </a:p>
        </p:txBody>
      </p:sp>
      <p:sp>
        <p:nvSpPr>
          <p:cNvPr id="1791903363" name="Espace réservé du pied de page 4"/>
          <p:cNvSpPr>
            <a:spLocks noGrp="1"/>
          </p:cNvSpPr>
          <p:nvPr>
            <p:ph type="ftr" sz="quarter" idx="11"/>
          </p:nvPr>
        </p:nvSpPr>
        <p:spPr bwMode="auto"/>
        <p:txBody>
          <a:bodyPr/>
          <a:lstStyle>
            <a:lvl1pPr>
              <a:defRPr>
                <a:solidFill>
                  <a:schemeClr val="bg2"/>
                </a:solidFill>
              </a:defRPr>
            </a:lvl1pPr>
          </a:lstStyle>
          <a:p>
            <a:pPr>
              <a:defRPr/>
            </a:pPr>
            <a:endParaRPr lang="en-GB"/>
          </a:p>
        </p:txBody>
      </p:sp>
      <p:sp>
        <p:nvSpPr>
          <p:cNvPr id="584846529" name="Espace réservé du numéro de diapositive 5"/>
          <p:cNvSpPr>
            <a:spLocks noGrp="1"/>
          </p:cNvSpPr>
          <p:nvPr>
            <p:ph type="sldNum" sz="quarter" idx="12"/>
          </p:nvPr>
        </p:nvSpPr>
        <p:spPr bwMode="auto"/>
        <p:txBody>
          <a:bodyPr/>
          <a:lstStyle>
            <a:lvl1pPr>
              <a:defRPr>
                <a:solidFill>
                  <a:schemeClr val="bg2"/>
                </a:solidFill>
              </a:defRPr>
            </a:lvl1pPr>
          </a:lstStyle>
          <a:p>
            <a:pPr>
              <a:defRPr/>
            </a:pPr>
            <a:fld id="{C3FAF1D1-79C1-9D49-839F-729F0DFA8ED0}"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pic>
        <p:nvPicPr>
          <p:cNvPr id="1564889004" name="Picture 10"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49672937"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2126820245" name="Espace réservé du contenu 2"/>
          <p:cNvSpPr>
            <a:spLocks noGrp="1"/>
          </p:cNvSpPr>
          <p:nvPr>
            <p:ph idx="1" hasCustomPrompt="1"/>
          </p:nvPr>
        </p:nvSpPr>
        <p:spPr bwMode="auto"/>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932133748" name="Espace réservé de la date 3"/>
          <p:cNvSpPr>
            <a:spLocks noGrp="1"/>
          </p:cNvSpPr>
          <p:nvPr>
            <p:ph type="dt" sz="half" idx="10"/>
          </p:nvPr>
        </p:nvSpPr>
        <p:spPr bwMode="auto"/>
        <p:txBody>
          <a:bodyPr/>
          <a:lstStyle/>
          <a:p>
            <a:pPr>
              <a:defRPr/>
            </a:pPr>
            <a:fld id="{D488CCE2-48FA-6C4E-9820-1D218E2083E6}" type="datetime1">
              <a:rPr lang="en-US"/>
              <a:t>5/25/2026</a:t>
            </a:fld>
            <a:endParaRPr lang="en-GB"/>
          </a:p>
        </p:txBody>
      </p:sp>
      <p:sp>
        <p:nvSpPr>
          <p:cNvPr id="1255282156" name="Espace réservé du pied de page 4"/>
          <p:cNvSpPr>
            <a:spLocks noGrp="1"/>
          </p:cNvSpPr>
          <p:nvPr>
            <p:ph type="ftr" sz="quarter" idx="11"/>
          </p:nvPr>
        </p:nvSpPr>
        <p:spPr bwMode="auto"/>
        <p:txBody>
          <a:bodyPr/>
          <a:lstStyle/>
          <a:p>
            <a:pPr>
              <a:defRPr/>
            </a:pPr>
            <a:endParaRPr lang="en-GB"/>
          </a:p>
        </p:txBody>
      </p:sp>
      <p:sp>
        <p:nvSpPr>
          <p:cNvPr id="1238299696" name="Espace réservé du numéro de diapositive 5"/>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lumns">
    <p:spTree>
      <p:nvGrpSpPr>
        <p:cNvPr id="1" name=""/>
        <p:cNvGrpSpPr/>
        <p:nvPr/>
      </p:nvGrpSpPr>
      <p:grpSpPr bwMode="auto">
        <a:xfrm>
          <a:off x="0" y="0"/>
          <a:ext cx="0" cy="0"/>
          <a:chOff x="0" y="0"/>
          <a:chExt cx="0" cy="0"/>
        </a:xfrm>
      </p:grpSpPr>
      <p:pic>
        <p:nvPicPr>
          <p:cNvPr id="1726995713"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419295445" name="Titre 1"/>
          <p:cNvSpPr>
            <a:spLocks noGrp="1"/>
          </p:cNvSpPr>
          <p:nvPr>
            <p:ph type="title" hasCustomPrompt="1"/>
          </p:nvPr>
        </p:nvSpPr>
        <p:spPr bwMode="auto"/>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522518233" name="Espace réservé du contenu 2"/>
          <p:cNvSpPr>
            <a:spLocks noGrp="1"/>
          </p:cNvSpPr>
          <p:nvPr>
            <p:ph sz="half" idx="1" hasCustomPrompt="1"/>
          </p:nvPr>
        </p:nvSpPr>
        <p:spPr bwMode="auto">
          <a:xfrm>
            <a:off x="838200" y="1825625"/>
            <a:ext cx="5181600" cy="435133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731869156" name="Espace réservé du contenu 3"/>
          <p:cNvSpPr>
            <a:spLocks noGrp="1"/>
          </p:cNvSpPr>
          <p:nvPr>
            <p:ph sz="half" idx="2" hasCustomPrompt="1"/>
          </p:nvPr>
        </p:nvSpPr>
        <p:spPr bwMode="auto">
          <a:xfrm>
            <a:off x="6172200" y="1825625"/>
            <a:ext cx="5181600" cy="435133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398779087" name="Espace réservé de la date 4"/>
          <p:cNvSpPr>
            <a:spLocks noGrp="1"/>
          </p:cNvSpPr>
          <p:nvPr>
            <p:ph type="dt" sz="half" idx="10"/>
          </p:nvPr>
        </p:nvSpPr>
        <p:spPr bwMode="auto"/>
        <p:txBody>
          <a:bodyPr/>
          <a:lstStyle/>
          <a:p>
            <a:pPr>
              <a:defRPr/>
            </a:pPr>
            <a:fld id="{D21563FF-05EE-244B-9BCF-B7E89617423F}" type="datetime1">
              <a:rPr lang="en-US"/>
              <a:t>5/25/2026</a:t>
            </a:fld>
            <a:endParaRPr lang="en-GB"/>
          </a:p>
        </p:txBody>
      </p:sp>
      <p:sp>
        <p:nvSpPr>
          <p:cNvPr id="223308115" name="Espace réservé du pied de page 5"/>
          <p:cNvSpPr>
            <a:spLocks noGrp="1"/>
          </p:cNvSpPr>
          <p:nvPr>
            <p:ph type="ftr" sz="quarter" idx="11"/>
          </p:nvPr>
        </p:nvSpPr>
        <p:spPr bwMode="auto"/>
        <p:txBody>
          <a:bodyPr/>
          <a:lstStyle/>
          <a:p>
            <a:pPr>
              <a:defRPr/>
            </a:pPr>
            <a:endParaRPr lang="en-GB"/>
          </a:p>
        </p:txBody>
      </p:sp>
      <p:sp>
        <p:nvSpPr>
          <p:cNvPr id="188396908"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pic>
        <p:nvPicPr>
          <p:cNvPr id="311788444" name="Picture 9"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605266762" name="Titre 1"/>
          <p:cNvSpPr>
            <a:spLocks noGrp="1"/>
          </p:cNvSpPr>
          <p:nvPr>
            <p:ph type="title" hasCustomPrompt="1"/>
          </p:nvPr>
        </p:nvSpPr>
        <p:spPr bwMode="auto">
          <a:xfrm>
            <a:off x="839788" y="365125"/>
            <a:ext cx="10515600" cy="1325563"/>
          </a:xfrm>
        </p:spPr>
        <p:txBody>
          <a:bodyPr/>
          <a:lstStyle>
            <a:lvl1pPr>
              <a:defRPr>
                <a:solidFill>
                  <a:schemeClr val="accent2"/>
                </a:solidFill>
              </a:defRPr>
            </a:lvl1pPr>
          </a:lstStyle>
          <a:p>
            <a:pPr>
              <a:defRPr/>
            </a:pPr>
            <a:r>
              <a:rPr lang="fr-FR"/>
              <a:t>Click to </a:t>
            </a:r>
            <a:r>
              <a:rPr lang="fr-FR"/>
              <a:t>add</a:t>
            </a:r>
            <a:r>
              <a:rPr lang="fr-FR"/>
              <a:t> </a:t>
            </a:r>
            <a:r>
              <a:rPr lang="fr-FR"/>
              <a:t>title</a:t>
            </a:r>
            <a:endParaRPr lang="en-GB"/>
          </a:p>
        </p:txBody>
      </p:sp>
      <p:sp>
        <p:nvSpPr>
          <p:cNvPr id="270329803" name="Espace réservé du texte 2"/>
          <p:cNvSpPr>
            <a:spLocks noGrp="1"/>
          </p:cNvSpPr>
          <p:nvPr>
            <p:ph type="body" idx="1" hasCustomPrompt="1"/>
          </p:nvPr>
        </p:nvSpPr>
        <p:spPr bwMode="auto">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a:t>
            </a:r>
            <a:r>
              <a:rPr lang="fr-FR"/>
              <a:t>add</a:t>
            </a:r>
            <a:r>
              <a:rPr lang="fr-FR"/>
              <a:t> </a:t>
            </a:r>
            <a:r>
              <a:rPr lang="fr-FR"/>
              <a:t>text</a:t>
            </a:r>
            <a:endParaRPr lang="fr-FR"/>
          </a:p>
        </p:txBody>
      </p:sp>
      <p:sp>
        <p:nvSpPr>
          <p:cNvPr id="2048892911" name="Espace réservé du contenu 3"/>
          <p:cNvSpPr>
            <a:spLocks noGrp="1"/>
          </p:cNvSpPr>
          <p:nvPr>
            <p:ph sz="half" idx="2" hasCustomPrompt="1"/>
          </p:nvPr>
        </p:nvSpPr>
        <p:spPr bwMode="auto">
          <a:xfrm>
            <a:off x="839788" y="2505074"/>
            <a:ext cx="5157787" cy="368458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1910057622" name="Espace réservé du texte 4"/>
          <p:cNvSpPr>
            <a:spLocks noGrp="1"/>
          </p:cNvSpPr>
          <p:nvPr>
            <p:ph type="body" sz="quarter" idx="3" hasCustomPrompt="1"/>
          </p:nvPr>
        </p:nvSpPr>
        <p:spPr bwMode="auto">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Click to </a:t>
            </a:r>
            <a:r>
              <a:rPr lang="fr-FR"/>
              <a:t>add</a:t>
            </a:r>
            <a:r>
              <a:rPr lang="fr-FR"/>
              <a:t> </a:t>
            </a:r>
            <a:r>
              <a:rPr lang="fr-FR"/>
              <a:t>text</a:t>
            </a:r>
            <a:endParaRPr lang="fr-FR"/>
          </a:p>
        </p:txBody>
      </p:sp>
      <p:sp>
        <p:nvSpPr>
          <p:cNvPr id="1625662013" name="Espace réservé du contenu 5"/>
          <p:cNvSpPr>
            <a:spLocks noGrp="1"/>
          </p:cNvSpPr>
          <p:nvPr>
            <p:ph sz="quarter" idx="4" hasCustomPrompt="1"/>
          </p:nvPr>
        </p:nvSpPr>
        <p:spPr bwMode="auto">
          <a:xfrm>
            <a:off x="6172200" y="2505074"/>
            <a:ext cx="5183188" cy="3684588"/>
          </a:xfrm>
        </p:spPr>
        <p:txBody>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479503353" name="Espace réservé de la date 6"/>
          <p:cNvSpPr>
            <a:spLocks noGrp="1"/>
          </p:cNvSpPr>
          <p:nvPr>
            <p:ph type="dt" sz="half" idx="10"/>
          </p:nvPr>
        </p:nvSpPr>
        <p:spPr bwMode="auto"/>
        <p:txBody>
          <a:bodyPr/>
          <a:lstStyle/>
          <a:p>
            <a:pPr>
              <a:defRPr/>
            </a:pPr>
            <a:fld id="{0832FC5E-1989-8E4E-BBAF-F6B87152E044}" type="datetime1">
              <a:rPr lang="en-US"/>
              <a:t>5/25/2026</a:t>
            </a:fld>
            <a:endParaRPr lang="en-GB"/>
          </a:p>
        </p:txBody>
      </p:sp>
      <p:sp>
        <p:nvSpPr>
          <p:cNvPr id="1205287509" name="Espace réservé du pied de page 7"/>
          <p:cNvSpPr>
            <a:spLocks noGrp="1"/>
          </p:cNvSpPr>
          <p:nvPr>
            <p:ph type="ftr" sz="quarter" idx="11"/>
          </p:nvPr>
        </p:nvSpPr>
        <p:spPr bwMode="auto"/>
        <p:txBody>
          <a:bodyPr/>
          <a:lstStyle/>
          <a:p>
            <a:pPr>
              <a:defRPr/>
            </a:pPr>
            <a:endParaRPr lang="en-GB"/>
          </a:p>
        </p:txBody>
      </p:sp>
      <p:sp>
        <p:nvSpPr>
          <p:cNvPr id="1701042539" name="Espace réservé du numéro de diapositive 8"/>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pic>
        <p:nvPicPr>
          <p:cNvPr id="1211339866"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902057895" name="Titre 1"/>
          <p:cNvSpPr>
            <a:spLocks noGrp="1"/>
          </p:cNvSpPr>
          <p:nvPr>
            <p:ph type="title" hasCustomPrompt="1"/>
          </p:nvPr>
        </p:nvSpPr>
        <p:spPr bwMode="auto">
          <a:xfrm>
            <a:off x="839788" y="457200"/>
            <a:ext cx="3932237" cy="1600200"/>
          </a:xfrm>
        </p:spPr>
        <p:txBody>
          <a:bodyPr anchor="b"/>
          <a:lstStyle>
            <a:lvl1pPr>
              <a:defRPr sz="3200">
                <a:solidFill>
                  <a:schemeClr val="accent2"/>
                </a:solidFill>
              </a:defRPr>
            </a:lvl1pPr>
          </a:lstStyle>
          <a:p>
            <a:pPr>
              <a:defRPr/>
            </a:pPr>
            <a:r>
              <a:rPr lang="fr-FR"/>
              <a:t>Click to </a:t>
            </a:r>
            <a:r>
              <a:rPr lang="fr-FR"/>
              <a:t>add</a:t>
            </a:r>
            <a:r>
              <a:rPr lang="fr-FR"/>
              <a:t> </a:t>
            </a:r>
            <a:r>
              <a:rPr lang="fr-FR"/>
              <a:t>title</a:t>
            </a:r>
            <a:endParaRPr lang="en-GB"/>
          </a:p>
        </p:txBody>
      </p:sp>
      <p:sp>
        <p:nvSpPr>
          <p:cNvPr id="1657949987" name="Espace réservé du contenu 2"/>
          <p:cNvSpPr>
            <a:spLocks noGrp="1"/>
          </p:cNvSpPr>
          <p:nvPr>
            <p:ph idx="1" hasCustomPrompt="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577207534" name="Espace réservé du texte 3"/>
          <p:cNvSpPr>
            <a:spLocks noGrp="1"/>
          </p:cNvSpPr>
          <p:nvPr>
            <p:ph type="body" sz="half" idx="2" hasCustomPrompt="1"/>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a:t>
            </a:r>
            <a:r>
              <a:rPr lang="fr-FR"/>
              <a:t>add</a:t>
            </a:r>
            <a:r>
              <a:rPr lang="fr-FR"/>
              <a:t> </a:t>
            </a:r>
            <a:r>
              <a:rPr lang="fr-FR"/>
              <a:t>text</a:t>
            </a:r>
            <a:endParaRPr lang="fr-FR"/>
          </a:p>
        </p:txBody>
      </p:sp>
      <p:sp>
        <p:nvSpPr>
          <p:cNvPr id="515840991" name="Espace réservé de la date 4"/>
          <p:cNvSpPr>
            <a:spLocks noGrp="1"/>
          </p:cNvSpPr>
          <p:nvPr>
            <p:ph type="dt" sz="half" idx="10"/>
          </p:nvPr>
        </p:nvSpPr>
        <p:spPr bwMode="auto"/>
        <p:txBody>
          <a:bodyPr/>
          <a:lstStyle/>
          <a:p>
            <a:pPr>
              <a:defRPr/>
            </a:pPr>
            <a:fld id="{5B621DE5-51F2-CF42-B80A-741CD93392D6}" type="datetime1">
              <a:rPr lang="en-US"/>
              <a:t>5/25/2026</a:t>
            </a:fld>
            <a:endParaRPr lang="en-GB"/>
          </a:p>
        </p:txBody>
      </p:sp>
      <p:sp>
        <p:nvSpPr>
          <p:cNvPr id="408210676" name="Espace réservé du pied de page 5"/>
          <p:cNvSpPr>
            <a:spLocks noGrp="1"/>
          </p:cNvSpPr>
          <p:nvPr>
            <p:ph type="ftr" sz="quarter" idx="11"/>
          </p:nvPr>
        </p:nvSpPr>
        <p:spPr bwMode="auto"/>
        <p:txBody>
          <a:bodyPr/>
          <a:lstStyle/>
          <a:p>
            <a:pPr>
              <a:defRPr/>
            </a:pPr>
            <a:endParaRPr lang="en-GB"/>
          </a:p>
        </p:txBody>
      </p:sp>
      <p:sp>
        <p:nvSpPr>
          <p:cNvPr id="1106130089"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pic>
        <p:nvPicPr>
          <p:cNvPr id="1094705278" name="Picture 7" descr="A tractor with a fox on it&#10;&#10;Description automatically generated"/>
          <p:cNvPicPr>
            <a:picLocks noChangeAspect="1"/>
          </p:cNvPicPr>
          <p:nvPr userDrawn="1"/>
        </p:nvPicPr>
        <p:blipFill rotWithShape="1">
          <a:blip r:embed="rId2"/>
          <a:stretch/>
        </p:blipFill>
        <p:spPr bwMode="auto">
          <a:xfrm>
            <a:off x="0" y="5277177"/>
            <a:ext cx="4038600" cy="1580823"/>
          </a:xfrm>
          <a:prstGeom prst="rect">
            <a:avLst/>
          </a:prstGeom>
        </p:spPr>
      </p:pic>
      <p:sp>
        <p:nvSpPr>
          <p:cNvPr id="1252863785" name="Titre 1"/>
          <p:cNvSpPr>
            <a:spLocks noGrp="1"/>
          </p:cNvSpPr>
          <p:nvPr>
            <p:ph type="title" hasCustomPrompt="1"/>
          </p:nvPr>
        </p:nvSpPr>
        <p:spPr bwMode="auto">
          <a:xfrm>
            <a:off x="839788" y="457200"/>
            <a:ext cx="3932237" cy="1600200"/>
          </a:xfrm>
        </p:spPr>
        <p:txBody>
          <a:bodyPr anchor="b"/>
          <a:lstStyle>
            <a:lvl1pPr>
              <a:defRPr sz="3200">
                <a:solidFill>
                  <a:schemeClr val="accent2"/>
                </a:solidFill>
              </a:defRPr>
            </a:lvl1pPr>
          </a:lstStyle>
          <a:p>
            <a:pPr>
              <a:defRPr/>
            </a:pPr>
            <a:r>
              <a:rPr lang="fr-FR"/>
              <a:t>Click to </a:t>
            </a:r>
            <a:r>
              <a:rPr lang="fr-FR"/>
              <a:t>add</a:t>
            </a:r>
            <a:r>
              <a:rPr lang="fr-FR"/>
              <a:t> </a:t>
            </a:r>
            <a:r>
              <a:rPr lang="fr-FR"/>
              <a:t>title</a:t>
            </a:r>
            <a:endParaRPr lang="en-GB"/>
          </a:p>
        </p:txBody>
      </p:sp>
      <p:sp>
        <p:nvSpPr>
          <p:cNvPr id="24568252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194610789" name="Espace réservé du texte 3"/>
          <p:cNvSpPr>
            <a:spLocks noGrp="1"/>
          </p:cNvSpPr>
          <p:nvPr>
            <p:ph type="body" sz="half" idx="2" hasCustomPrompt="1"/>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Click to </a:t>
            </a:r>
            <a:r>
              <a:rPr lang="fr-FR"/>
              <a:t>add</a:t>
            </a:r>
            <a:r>
              <a:rPr lang="fr-FR"/>
              <a:t> </a:t>
            </a:r>
            <a:r>
              <a:rPr lang="fr-FR"/>
              <a:t>text</a:t>
            </a:r>
            <a:endParaRPr lang="fr-FR"/>
          </a:p>
        </p:txBody>
      </p:sp>
      <p:sp>
        <p:nvSpPr>
          <p:cNvPr id="1129153922" name="Espace réservé de la date 4"/>
          <p:cNvSpPr>
            <a:spLocks noGrp="1"/>
          </p:cNvSpPr>
          <p:nvPr>
            <p:ph type="dt" sz="half" idx="10"/>
          </p:nvPr>
        </p:nvSpPr>
        <p:spPr bwMode="auto"/>
        <p:txBody>
          <a:bodyPr/>
          <a:lstStyle/>
          <a:p>
            <a:pPr>
              <a:defRPr/>
            </a:pPr>
            <a:fld id="{359E1F0D-CBA3-D642-A75D-7C8B57227BF2}" type="datetime1">
              <a:rPr lang="en-US"/>
              <a:t>5/25/2026</a:t>
            </a:fld>
            <a:endParaRPr lang="en-GB"/>
          </a:p>
        </p:txBody>
      </p:sp>
      <p:sp>
        <p:nvSpPr>
          <p:cNvPr id="1822342728" name="Espace réservé du pied de page 5"/>
          <p:cNvSpPr>
            <a:spLocks noGrp="1"/>
          </p:cNvSpPr>
          <p:nvPr>
            <p:ph type="ftr" sz="quarter" idx="11"/>
          </p:nvPr>
        </p:nvSpPr>
        <p:spPr bwMode="auto"/>
        <p:txBody>
          <a:bodyPr/>
          <a:lstStyle/>
          <a:p>
            <a:pPr>
              <a:defRPr/>
            </a:pPr>
            <a:endParaRPr lang="en-GB"/>
          </a:p>
        </p:txBody>
      </p:sp>
      <p:sp>
        <p:nvSpPr>
          <p:cNvPr id="1550704432" name="Espace réservé du numéro de diapositive 6"/>
          <p:cNvSpPr>
            <a:spLocks noGrp="1"/>
          </p:cNvSpPr>
          <p:nvPr>
            <p:ph type="sldNum" sz="quarter" idx="12"/>
          </p:nvPr>
        </p:nvSpPr>
        <p:spPr bwMode="auto"/>
        <p:txBody>
          <a:bodyPr/>
          <a:lstStyle/>
          <a:p>
            <a:pPr>
              <a:defRPr/>
            </a:pPr>
            <a:fld id="{C3FAF1D1-79C1-9D49-839F-729F0DFA8ED0}" type="slidenum">
              <a:rPr lang="en-GB"/>
              <a:t>‹#›</a:t>
            </a:fld>
            <a:endParaRPr lang="en-GB"/>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182640930"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Click to </a:t>
            </a:r>
            <a:r>
              <a:rPr lang="fr-FR"/>
              <a:t>add</a:t>
            </a:r>
            <a:r>
              <a:rPr lang="fr-FR"/>
              <a:t> </a:t>
            </a:r>
            <a:r>
              <a:rPr lang="fr-FR"/>
              <a:t>title</a:t>
            </a:r>
            <a:endParaRPr lang="en-GB"/>
          </a:p>
        </p:txBody>
      </p:sp>
      <p:sp>
        <p:nvSpPr>
          <p:cNvPr id="49095181"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Click to </a:t>
            </a:r>
            <a:r>
              <a:rPr lang="fr-FR"/>
              <a:t>add</a:t>
            </a:r>
            <a:r>
              <a:rPr lang="fr-FR"/>
              <a:t> </a:t>
            </a:r>
            <a:r>
              <a:rPr lang="fr-FR"/>
              <a:t>text</a:t>
            </a:r>
            <a:endParaRPr lang="fr-FR"/>
          </a:p>
          <a:p>
            <a:pPr lvl="1">
              <a:defRPr/>
            </a:pPr>
            <a:r>
              <a:rPr lang="fr-FR"/>
              <a:t>Click to </a:t>
            </a:r>
            <a:r>
              <a:rPr lang="fr-FR"/>
              <a:t>add</a:t>
            </a:r>
            <a:r>
              <a:rPr lang="fr-FR"/>
              <a:t> </a:t>
            </a:r>
            <a:r>
              <a:rPr lang="fr-FR"/>
              <a:t>text</a:t>
            </a:r>
            <a:endParaRPr lang="fr-FR"/>
          </a:p>
          <a:p>
            <a:pPr lvl="2">
              <a:defRPr/>
            </a:pPr>
            <a:r>
              <a:rPr lang="fr-FR"/>
              <a:t>Click to </a:t>
            </a:r>
            <a:r>
              <a:rPr lang="fr-FR"/>
              <a:t>add</a:t>
            </a:r>
            <a:r>
              <a:rPr lang="fr-FR"/>
              <a:t> </a:t>
            </a:r>
            <a:r>
              <a:rPr lang="fr-FR"/>
              <a:t>text</a:t>
            </a:r>
            <a:endParaRPr lang="fr-FR"/>
          </a:p>
          <a:p>
            <a:pPr lvl="3">
              <a:defRPr/>
            </a:pPr>
            <a:r>
              <a:rPr lang="fr-FR"/>
              <a:t>Click to </a:t>
            </a:r>
            <a:r>
              <a:rPr lang="fr-FR"/>
              <a:t>add</a:t>
            </a:r>
            <a:r>
              <a:rPr lang="fr-FR"/>
              <a:t> </a:t>
            </a:r>
            <a:r>
              <a:rPr lang="fr-FR"/>
              <a:t>text</a:t>
            </a:r>
            <a:endParaRPr lang="fr-FR"/>
          </a:p>
          <a:p>
            <a:pPr lvl="4">
              <a:defRPr/>
            </a:pPr>
            <a:r>
              <a:rPr lang="fr-FR"/>
              <a:t>Click to </a:t>
            </a:r>
            <a:r>
              <a:rPr lang="fr-FR"/>
              <a:t>add</a:t>
            </a:r>
            <a:r>
              <a:rPr lang="fr-FR"/>
              <a:t> </a:t>
            </a:r>
            <a:r>
              <a:rPr lang="fr-FR"/>
              <a:t>text</a:t>
            </a:r>
            <a:endParaRPr lang="en-GB"/>
          </a:p>
        </p:txBody>
      </p:sp>
      <p:sp>
        <p:nvSpPr>
          <p:cNvPr id="38440280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400">
                <a:solidFill>
                  <a:schemeClr val="tx2"/>
                </a:solidFill>
                <a:latin typeface="Arial"/>
                <a:cs typeface="Arial"/>
              </a:defRPr>
            </a:lvl1pPr>
          </a:lstStyle>
          <a:p>
            <a:pPr>
              <a:defRPr/>
            </a:pPr>
            <a:fld id="{B6ABCC86-4D59-544C-91FC-F8CF6EFF9C57}" type="datetime1">
              <a:rPr lang="en-US"/>
              <a:t>5/25/2026</a:t>
            </a:fld>
            <a:endParaRPr lang="en-GB"/>
          </a:p>
        </p:txBody>
      </p:sp>
      <p:sp>
        <p:nvSpPr>
          <p:cNvPr id="489842510"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400">
                <a:solidFill>
                  <a:schemeClr val="tx2"/>
                </a:solidFill>
                <a:latin typeface="Arial"/>
                <a:cs typeface="Arial"/>
              </a:defRPr>
            </a:lvl1pPr>
          </a:lstStyle>
          <a:p>
            <a:pPr>
              <a:defRPr/>
            </a:pPr>
            <a:endParaRPr lang="en-GB"/>
          </a:p>
        </p:txBody>
      </p:sp>
      <p:sp>
        <p:nvSpPr>
          <p:cNvPr id="703878121"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400">
                <a:solidFill>
                  <a:schemeClr val="accent1"/>
                </a:solidFill>
                <a:latin typeface="Arial"/>
                <a:cs typeface="Arial"/>
              </a:defRPr>
            </a:lvl1pPr>
          </a:lstStyle>
          <a:p>
            <a:pPr>
              <a:defRPr/>
            </a:pPr>
            <a:fld id="{C3FAF1D1-79C1-9D49-839F-729F0DFA8ED0}"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1"/>
  <p:txStyles>
    <p:titleStyle>
      <a:lvl1pPr algn="l" defTabSz="914400" rtl="0">
        <a:lnSpc>
          <a:spcPct val="90000"/>
        </a:lnSpc>
        <a:spcBef>
          <a:spcPts val="0"/>
        </a:spcBef>
        <a:buNone/>
        <a:defRPr sz="4400" b="1">
          <a:solidFill>
            <a:schemeClr val="tx1"/>
          </a:solidFill>
          <a:latin typeface="Arial"/>
          <a:ea typeface="+mj-ea"/>
          <a:cs typeface="Arial"/>
        </a:defRPr>
      </a:lvl1pPr>
    </p:titleStyle>
    <p:bodyStyle>
      <a:lvl1pPr marL="228600" indent="-228600" algn="l" defTabSz="914400" rtl="0">
        <a:lnSpc>
          <a:spcPct val="90000"/>
        </a:lnSpc>
        <a:spcBef>
          <a:spcPts val="1000"/>
        </a:spcBef>
        <a:buClr>
          <a:schemeClr val="accent1"/>
        </a:buClr>
        <a:buFont typeface="Arial"/>
        <a:buChar char="•"/>
        <a:defRPr sz="2800">
          <a:solidFill>
            <a:schemeClr val="tx1"/>
          </a:solidFill>
          <a:latin typeface="Arial"/>
          <a:ea typeface="+mn-ea"/>
          <a:cs typeface="Arial"/>
        </a:defRPr>
      </a:lvl1pPr>
      <a:lvl2pPr marL="685800" indent="-228600" algn="l" defTabSz="914400" rtl="0">
        <a:lnSpc>
          <a:spcPct val="90000"/>
        </a:lnSpc>
        <a:spcBef>
          <a:spcPts val="500"/>
        </a:spcBef>
        <a:buClr>
          <a:schemeClr val="accent1"/>
        </a:buClr>
        <a:buFont typeface="Arial"/>
        <a:buChar char="•"/>
        <a:defRPr sz="2400">
          <a:solidFill>
            <a:schemeClr val="tx1"/>
          </a:solidFill>
          <a:latin typeface="Arial"/>
          <a:ea typeface="+mn-ea"/>
          <a:cs typeface="Arial"/>
        </a:defRPr>
      </a:lvl2pPr>
      <a:lvl3pPr marL="1143000" indent="-228600" algn="l" defTabSz="914400" rtl="0">
        <a:lnSpc>
          <a:spcPct val="90000"/>
        </a:lnSpc>
        <a:spcBef>
          <a:spcPts val="500"/>
        </a:spcBef>
        <a:buClr>
          <a:schemeClr val="accent1"/>
        </a:buClr>
        <a:buFont typeface="Arial"/>
        <a:buChar char="•"/>
        <a:defRPr sz="2000">
          <a:solidFill>
            <a:schemeClr val="tx1"/>
          </a:solidFill>
          <a:latin typeface="Arial"/>
          <a:ea typeface="+mn-ea"/>
          <a:cs typeface="Arial"/>
        </a:defRPr>
      </a:lvl3pPr>
      <a:lvl4pPr marL="1600200" indent="-228600" algn="l" defTabSz="914400" rtl="0">
        <a:lnSpc>
          <a:spcPct val="90000"/>
        </a:lnSpc>
        <a:spcBef>
          <a:spcPts val="500"/>
        </a:spcBef>
        <a:buClr>
          <a:schemeClr val="accent1"/>
        </a:buClr>
        <a:buFont typeface="Arial"/>
        <a:buChar char="•"/>
        <a:defRPr sz="1800">
          <a:solidFill>
            <a:schemeClr val="tx1"/>
          </a:solidFill>
          <a:latin typeface="Arial"/>
          <a:ea typeface="+mn-ea"/>
          <a:cs typeface="Arial"/>
        </a:defRPr>
      </a:lvl4pPr>
      <a:lvl5pPr marL="2057400" indent="-228600" algn="l" defTabSz="914400" rtl="0">
        <a:lnSpc>
          <a:spcPct val="90000"/>
        </a:lnSpc>
        <a:spcBef>
          <a:spcPts val="500"/>
        </a:spcBef>
        <a:buClr>
          <a:schemeClr val="accent1"/>
        </a:buClr>
        <a:buFont typeface="Arial"/>
        <a:buChar char="•"/>
        <a:defRPr sz="1800">
          <a:solidFill>
            <a:schemeClr val="tx1"/>
          </a:solidFill>
          <a:latin typeface="Arial"/>
          <a:ea typeface="+mn-ea"/>
          <a:cs typeface="Arial"/>
        </a:defRPr>
      </a:lvl5pPr>
      <a:lvl6pPr marL="2514600" indent="-228600" algn="l" defTabSz="914400" rtl="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6.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05668693" name="Title 1"/>
          <p:cNvSpPr>
            <a:spLocks noGrp="1"/>
          </p:cNvSpPr>
          <p:nvPr>
            <p:ph type="ctrTitle"/>
          </p:nvPr>
        </p:nvSpPr>
        <p:spPr bwMode="auto"/>
        <p:txBody>
          <a:bodyPr>
            <a:normAutofit fontScale="90000"/>
          </a:bodyPr>
          <a:lstStyle/>
          <a:p>
            <a:pPr>
              <a:defRPr/>
            </a:pPr>
            <a:r>
              <a:rPr lang="en-US"/>
              <a:t>Swedish rural areas: education, development and challenges</a:t>
            </a:r>
            <a:endParaRPr lang="en-GB"/>
          </a:p>
        </p:txBody>
      </p:sp>
      <p:sp>
        <p:nvSpPr>
          <p:cNvPr id="1122941308" name="Subtitle 2"/>
          <p:cNvSpPr>
            <a:spLocks noGrp="1"/>
          </p:cNvSpPr>
          <p:nvPr>
            <p:ph type="subTitle" idx="1"/>
          </p:nvPr>
        </p:nvSpPr>
        <p:spPr bwMode="auto">
          <a:xfrm>
            <a:off x="622126" y="4187939"/>
            <a:ext cx="7200000" cy="1505238"/>
          </a:xfrm>
        </p:spPr>
        <p:txBody>
          <a:bodyPr>
            <a:normAutofit fontScale="32500" lnSpcReduction="20000"/>
          </a:bodyPr>
          <a:lstStyle/>
          <a:p>
            <a:pPr>
              <a:defRPr/>
            </a:pPr>
            <a:r>
              <a:rPr lang="en-US" sz="3200"/>
              <a:t>Part of the EU project</a:t>
            </a:r>
            <a:r>
              <a:rPr lang="sv-SE" sz="3200" spc="0"/>
              <a:t> </a:t>
            </a:r>
            <a:r>
              <a:rPr lang="en-US" sz="3200" i="1" spc="0"/>
              <a:t>RUral</a:t>
            </a:r>
            <a:r>
              <a:rPr lang="en-US" sz="3200" i="1" spc="0"/>
              <a:t> Revival: A Life In The Inspirational Countryside (RURALITIC)</a:t>
            </a:r>
            <a:endParaRPr/>
          </a:p>
          <a:p>
            <a:pPr>
              <a:defRPr/>
            </a:pPr>
            <a:r>
              <a:rPr lang="sv-SE" b="1" spc="0"/>
              <a:t>Mikael Börjesson, Felix Bengtsson, André Bryntesson, Pablo </a:t>
            </a:r>
            <a:r>
              <a:rPr lang="sv-SE" b="1" spc="0"/>
              <a:t>Lillo</a:t>
            </a:r>
            <a:r>
              <a:rPr lang="sv-SE" b="1" spc="0"/>
              <a:t> </a:t>
            </a:r>
            <a:r>
              <a:rPr lang="sv-SE" b="1" spc="0"/>
              <a:t>Cea</a:t>
            </a:r>
            <a:r>
              <a:rPr lang="sv-SE" b="1" spc="0"/>
              <a:t>, Henrik Edgren, Laura </a:t>
            </a:r>
            <a:r>
              <a:rPr lang="sv-SE" b="1" spc="0"/>
              <a:t>Giorio</a:t>
            </a:r>
            <a:r>
              <a:rPr lang="sv-SE" b="1" spc="0"/>
              <a:t>, Ida </a:t>
            </a:r>
            <a:r>
              <a:rPr lang="sv-SE" b="1" spc="0"/>
              <a:t>Lidegran</a:t>
            </a:r>
            <a:r>
              <a:rPr lang="sv-SE" b="1" spc="0"/>
              <a:t> &amp; Alexander </a:t>
            </a:r>
            <a:r>
              <a:rPr lang="sv-SE" b="1" spc="0"/>
              <a:t>Kennerley</a:t>
            </a:r>
            <a:endParaRPr lang="sv-SE" b="1" spc="0"/>
          </a:p>
          <a:p>
            <a:pPr>
              <a:defRPr/>
            </a:pPr>
            <a:r>
              <a:rPr lang="en-US" b="1"/>
              <a:t>Higher Education and Research as a Research Object (HERO)</a:t>
            </a:r>
            <a:br>
              <a:rPr lang="en-US" b="1"/>
            </a:br>
            <a:r>
              <a:rPr lang="en-US" b="1"/>
              <a:t>Sociology of Education and Culture (SEC)</a:t>
            </a:r>
            <a:br>
              <a:rPr lang="en-US" b="1"/>
            </a:br>
            <a:r>
              <a:rPr lang="en-US" b="1"/>
              <a:t>Uppsala University</a:t>
            </a:r>
            <a:br>
              <a:rPr lang="en-US" b="1"/>
            </a:br>
            <a:r>
              <a:rPr lang="en-US" b="1"/>
              <a:t>Presentation at </a:t>
            </a:r>
            <a:r>
              <a:rPr lang="en-US" b="1"/>
              <a:t>Gävle</a:t>
            </a:r>
            <a:r>
              <a:rPr lang="en-US" b="1"/>
              <a:t> University College, 26 May 2026</a:t>
            </a:r>
            <a:br>
              <a:rPr lang="en-US" b="1"/>
            </a:br>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39354334" name="Title 1"/>
          <p:cNvSpPr>
            <a:spLocks noGrp="1"/>
          </p:cNvSpPr>
          <p:nvPr>
            <p:ph type="title"/>
          </p:nvPr>
        </p:nvSpPr>
        <p:spPr bwMode="auto"/>
        <p:txBody>
          <a:bodyPr/>
          <a:lstStyle/>
          <a:p>
            <a:pPr>
              <a:defRPr/>
            </a:pPr>
            <a:r>
              <a:rPr lang="en-US">
                <a:latin typeface="Arial Narrow"/>
              </a:rPr>
              <a:t>The perception of the countryside – positive perceptions and images</a:t>
            </a:r>
            <a:endParaRPr lang="en-GB"/>
          </a:p>
        </p:txBody>
      </p:sp>
      <p:sp>
        <p:nvSpPr>
          <p:cNvPr id="1185235575" name="Content Placeholder 2"/>
          <p:cNvSpPr>
            <a:spLocks noGrp="1"/>
          </p:cNvSpPr>
          <p:nvPr>
            <p:ph idx="1"/>
          </p:nvPr>
        </p:nvSpPr>
        <p:spPr bwMode="auto">
          <a:xfrm>
            <a:off x="838198" y="1825625"/>
            <a:ext cx="11084859" cy="4351338"/>
          </a:xfrm>
        </p:spPr>
        <p:txBody>
          <a:bodyPr>
            <a:noAutofit/>
          </a:bodyPr>
          <a:lstStyle/>
          <a:p>
            <a:pPr marL="342900" indent="-342900">
              <a:defRPr/>
            </a:pPr>
            <a:r>
              <a:rPr lang="en-US" sz="2200">
                <a:latin typeface="Arial Narrow"/>
              </a:rPr>
              <a:t>Access to nature and important natural resources that are crucial for climate change, sun, wind and water, minerals, forests.</a:t>
            </a:r>
            <a:br>
              <a:rPr lang="en-US" sz="2200">
                <a:latin typeface="Arial Narrow"/>
              </a:rPr>
            </a:br>
            <a:r>
              <a:rPr lang="en-US" sz="2200">
                <a:latin typeface="Arial Narrow"/>
              </a:rPr>
              <a:t>A slower pace and simpler life.</a:t>
            </a:r>
            <a:br>
              <a:rPr lang="en-US" sz="2200">
                <a:latin typeface="Arial Narrow"/>
              </a:rPr>
            </a:br>
            <a:r>
              <a:rPr lang="en-US" sz="2200">
                <a:latin typeface="Arial Narrow"/>
              </a:rPr>
              <a:t>Greater degree of meaningfulness, strong connection to the local, closeness to family and friends.</a:t>
            </a:r>
            <a:br>
              <a:rPr lang="en-US" sz="2200">
                <a:latin typeface="Arial Narrow"/>
              </a:rPr>
            </a:br>
            <a:r>
              <a:rPr lang="en-US" sz="2200">
                <a:latin typeface="Arial Narrow"/>
              </a:rPr>
              <a:t>More ecologically sustainable, greater degree of self-sufficiency, lower consumption.</a:t>
            </a:r>
            <a:br>
              <a:rPr lang="en-US" sz="2200">
                <a:latin typeface="Arial Narrow"/>
              </a:rPr>
            </a:br>
            <a:r>
              <a:rPr lang="en-US" sz="2200">
                <a:latin typeface="Arial Narrow"/>
              </a:rPr>
              <a:t>Digitalisation</a:t>
            </a:r>
            <a:r>
              <a:rPr lang="en-US" sz="2200">
                <a:latin typeface="Arial Narrow"/>
              </a:rPr>
              <a:t> opens up access to work, culture, entertainment, contexts that are not limited by geographical distances.</a:t>
            </a:r>
            <a:br>
              <a:rPr lang="en-US" sz="2200">
                <a:latin typeface="Arial Narrow"/>
              </a:rPr>
            </a:br>
            <a:r>
              <a:rPr lang="en-US" sz="2200">
                <a:latin typeface="Arial Narrow"/>
              </a:rPr>
              <a:t>In terms of security (military as well as preparedness) requires investments in infrastructure, roads, bridges, facilities, but also in production, supply chains, animal husbandry, cultivation, etc.</a:t>
            </a:r>
            <a:endParaRPr lang="sv-SE" sz="2200">
              <a:latin typeface="Arial Narrow"/>
            </a:endParaRPr>
          </a:p>
          <a:p>
            <a:pPr marL="342900" indent="-342900">
              <a:buFont typeface="Arial"/>
              <a:buChar char="•"/>
              <a:defRPr/>
            </a:pPr>
            <a:endParaRPr lang="sv-SE" sz="2200">
              <a:latin typeface="Arial Narrow"/>
            </a:endParaRPr>
          </a:p>
          <a:p>
            <a:pPr marL="342900" indent="-342900">
              <a:buFont typeface="Arial"/>
              <a:buChar char="•"/>
              <a:defRPr/>
            </a:pPr>
            <a:endParaRPr lang="sv-SE" sz="2200">
              <a:latin typeface="Arial Narrow"/>
            </a:endParaRPr>
          </a:p>
        </p:txBody>
      </p:sp>
      <p:sp>
        <p:nvSpPr>
          <p:cNvPr id="1300706549" name="Slide Number Placeholder 3"/>
          <p:cNvSpPr>
            <a:spLocks noGrp="1"/>
          </p:cNvSpPr>
          <p:nvPr>
            <p:ph type="sldNum" sz="quarter" idx="12"/>
          </p:nvPr>
        </p:nvSpPr>
        <p:spPr bwMode="auto"/>
        <p:txBody>
          <a:bodyPr/>
          <a:lstStyle/>
          <a:p>
            <a:pPr>
              <a:defRPr/>
            </a:pPr>
            <a:fld id="{C3FAF1D1-79C1-9D49-839F-729F0DFA8ED0}" type="slidenum">
              <a:rPr lang="en-GB"/>
              <a:t>10</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01174684" name="Title 1"/>
          <p:cNvSpPr>
            <a:spLocks noGrp="1"/>
          </p:cNvSpPr>
          <p:nvPr>
            <p:ph type="title"/>
          </p:nvPr>
        </p:nvSpPr>
        <p:spPr bwMode="auto"/>
        <p:txBody>
          <a:bodyPr/>
          <a:lstStyle/>
          <a:p>
            <a:pPr>
              <a:defRPr/>
            </a:pPr>
            <a:r>
              <a:rPr lang="en-US">
                <a:latin typeface="Arial Narrow"/>
              </a:rPr>
              <a:t>Mobility and circulation, and its importance for the place</a:t>
            </a:r>
            <a:endParaRPr lang="en-GB"/>
          </a:p>
        </p:txBody>
      </p:sp>
      <p:sp>
        <p:nvSpPr>
          <p:cNvPr id="1314329393"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Another central starting point in the project is that the countryside is not static but dynamic and that there is a flow of people to and from the place.</a:t>
            </a:r>
            <a:r>
              <a:rPr lang="sv-SE" sz="2200">
                <a:latin typeface="Arial Narrow"/>
              </a:rPr>
              <a:t> </a:t>
            </a:r>
            <a:endParaRPr/>
          </a:p>
          <a:p>
            <a:pPr marL="342900" indent="-342900">
              <a:defRPr/>
            </a:pPr>
            <a:r>
              <a:rPr lang="en-US" sz="2200">
                <a:latin typeface="Arial Narrow"/>
              </a:rPr>
              <a:t>Is it important to study how people move geographically over time, what places do you live and spend time in? </a:t>
            </a:r>
            <a:br>
              <a:rPr lang="en-US" sz="2200">
                <a:latin typeface="Arial Narrow"/>
              </a:rPr>
            </a:br>
            <a:r>
              <a:rPr lang="en-US" sz="2200">
                <a:latin typeface="Arial Narrow"/>
              </a:rPr>
              <a:t>How do you change the place by the flow of people, who disappears, who is added, who returns?</a:t>
            </a:r>
            <a:r>
              <a:rPr lang="sv-SE" sz="2200">
                <a:latin typeface="Arial Narrow"/>
              </a:rPr>
              <a:t> </a:t>
            </a:r>
            <a:endParaRPr/>
          </a:p>
          <a:p>
            <a:pPr marL="0" indent="0">
              <a:buNone/>
              <a:defRPr/>
            </a:pPr>
            <a:r>
              <a:rPr lang="en-US" sz="2200">
                <a:latin typeface="Arial Narrow"/>
              </a:rPr>
              <a:t>Epistemological Consistency: Overcoming Divisions That</a:t>
            </a:r>
            <a:r>
              <a:rPr lang="sv-SE" sz="2200">
                <a:latin typeface="Arial Narrow"/>
              </a:rPr>
              <a:t> </a:t>
            </a:r>
            <a:endParaRPr/>
          </a:p>
          <a:p>
            <a:pPr marL="800100" lvl="1" indent="-342900">
              <a:defRPr/>
            </a:pPr>
            <a:r>
              <a:rPr lang="en-US" sz="1900">
                <a:latin typeface="Arial Narrow"/>
              </a:rPr>
              <a:t>Urban Sociology and Rural Sociology </a:t>
            </a:r>
            <a:br>
              <a:rPr lang="en-US" sz="1900">
                <a:latin typeface="Arial Narrow"/>
              </a:rPr>
            </a:br>
            <a:r>
              <a:rPr lang="en-US" sz="1900">
                <a:latin typeface="Arial Narrow"/>
              </a:rPr>
              <a:t>Urban and rural history</a:t>
            </a:r>
            <a:br>
              <a:rPr lang="en-US" sz="1900">
                <a:latin typeface="Arial Narrow"/>
              </a:rPr>
            </a:br>
            <a:r>
              <a:rPr lang="en-US" sz="1900">
                <a:latin typeface="Arial Narrow"/>
              </a:rPr>
              <a:t>Etc</a:t>
            </a:r>
            <a:r>
              <a:rPr lang="en-US" sz="1900">
                <a:latin typeface="Arial Narrow"/>
              </a:rPr>
              <a:t> regarding geography, economy, culture, etc.</a:t>
            </a:r>
            <a:endParaRPr lang="sv-SE" sz="1900">
              <a:latin typeface="Arial Narrow"/>
            </a:endParaRPr>
          </a:p>
          <a:p>
            <a:pPr marL="0" indent="0">
              <a:buNone/>
              <a:defRPr/>
            </a:pPr>
            <a:r>
              <a:rPr lang="en-US" sz="2200">
                <a:latin typeface="Arial Narrow"/>
              </a:rPr>
              <a:t>A historicizing social science is needed for the study of space.</a:t>
            </a:r>
            <a:endParaRPr lang="sv-SE" sz="2200">
              <a:latin typeface="Arial Narrow"/>
            </a:endParaRPr>
          </a:p>
          <a:p>
            <a:pPr marL="342900" indent="-342900">
              <a:buFont typeface="Arial"/>
              <a:buChar char="•"/>
              <a:defRPr/>
            </a:pPr>
            <a:endParaRPr lang="sv-SE" sz="2200">
              <a:latin typeface="Arial Narrow"/>
            </a:endParaRPr>
          </a:p>
        </p:txBody>
      </p:sp>
      <p:sp>
        <p:nvSpPr>
          <p:cNvPr id="907235575" name="Slide Number Placeholder 3"/>
          <p:cNvSpPr>
            <a:spLocks noGrp="1"/>
          </p:cNvSpPr>
          <p:nvPr>
            <p:ph type="sldNum" sz="quarter" idx="12"/>
          </p:nvPr>
        </p:nvSpPr>
        <p:spPr bwMode="auto"/>
        <p:txBody>
          <a:bodyPr/>
          <a:lstStyle/>
          <a:p>
            <a:pPr>
              <a:defRPr/>
            </a:pPr>
            <a:fld id="{C3FAF1D1-79C1-9D49-839F-729F0DFA8ED0}" type="slidenum">
              <a:rPr lang="en-GB"/>
              <a:t>11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49447281" name="Title 1"/>
          <p:cNvSpPr>
            <a:spLocks noGrp="1"/>
          </p:cNvSpPr>
          <p:nvPr>
            <p:ph type="title"/>
          </p:nvPr>
        </p:nvSpPr>
        <p:spPr bwMode="auto"/>
        <p:txBody>
          <a:bodyPr/>
          <a:lstStyle/>
          <a:p>
            <a:pPr>
              <a:defRPr/>
            </a:pPr>
            <a:r>
              <a:rPr lang="sv-SE">
                <a:latin typeface="Arial Narrow"/>
              </a:rPr>
              <a:t>The Swedish </a:t>
            </a:r>
            <a:r>
              <a:rPr lang="sv-SE">
                <a:latin typeface="Arial Narrow"/>
              </a:rPr>
              <a:t>contribution</a:t>
            </a:r>
            <a:endParaRPr lang="en-GB"/>
          </a:p>
        </p:txBody>
      </p:sp>
      <p:sp>
        <p:nvSpPr>
          <p:cNvPr id="1454050235" name="Content Placeholder 2"/>
          <p:cNvSpPr>
            <a:spLocks noGrp="1"/>
          </p:cNvSpPr>
          <p:nvPr>
            <p:ph idx="1"/>
          </p:nvPr>
        </p:nvSpPr>
        <p:spPr bwMode="auto">
          <a:xfrm>
            <a:off x="838198" y="1825625"/>
            <a:ext cx="11084859" cy="4351338"/>
          </a:xfrm>
        </p:spPr>
        <p:txBody>
          <a:bodyPr>
            <a:noAutofit/>
          </a:bodyPr>
          <a:lstStyle/>
          <a:p>
            <a:pPr>
              <a:defRPr/>
            </a:pPr>
            <a:r>
              <a:rPr lang="en-US" sz="2200">
                <a:latin typeface="Arial Narrow"/>
              </a:rPr>
              <a:t>National, regional and local analyses of social spaces based on register data</a:t>
            </a:r>
            <a:br>
              <a:rPr lang="en-US" sz="2200">
                <a:latin typeface="Arial Narrow"/>
              </a:rPr>
            </a:br>
            <a:r>
              <a:rPr lang="en-US" sz="2200">
                <a:latin typeface="Arial Narrow"/>
              </a:rPr>
              <a:t>Survey study of 10 areas </a:t>
            </a:r>
            <a:br>
              <a:rPr lang="en-US" sz="2200">
                <a:latin typeface="Arial Narrow"/>
              </a:rPr>
            </a:br>
            <a:r>
              <a:rPr lang="en-US" sz="2200">
                <a:latin typeface="Arial Narrow"/>
              </a:rPr>
              <a:t>Case studies of two regions, </a:t>
            </a:r>
            <a:r>
              <a:rPr lang="en-US" sz="2200">
                <a:latin typeface="Arial Narrow"/>
              </a:rPr>
              <a:t>Västerbotten</a:t>
            </a:r>
            <a:r>
              <a:rPr lang="en-US" sz="2200">
                <a:latin typeface="Arial Narrow"/>
              </a:rPr>
              <a:t> and Gotland</a:t>
            </a:r>
            <a:br>
              <a:rPr lang="en-US" sz="2200">
                <a:latin typeface="Arial Narrow"/>
              </a:rPr>
            </a:br>
            <a:r>
              <a:rPr lang="en-US" sz="2200">
                <a:latin typeface="Arial Narrow"/>
              </a:rPr>
              <a:t>Historical study of the construction of rural areas</a:t>
            </a:r>
            <a:endParaRPr lang="sv-SE" sz="2200">
              <a:latin typeface="Arial Narrow"/>
            </a:endParaRPr>
          </a:p>
          <a:p>
            <a:pPr marL="342900" indent="-342900">
              <a:buFont typeface="Arial"/>
              <a:buChar char="•"/>
              <a:defRPr/>
            </a:pPr>
            <a:endParaRPr lang="sv-SE" sz="2200">
              <a:latin typeface="Arial Narrow"/>
            </a:endParaRPr>
          </a:p>
        </p:txBody>
      </p:sp>
      <p:sp>
        <p:nvSpPr>
          <p:cNvPr id="989677765" name="Slide Number Placeholder 3"/>
          <p:cNvSpPr>
            <a:spLocks noGrp="1"/>
          </p:cNvSpPr>
          <p:nvPr>
            <p:ph type="sldNum" sz="quarter" idx="12"/>
          </p:nvPr>
        </p:nvSpPr>
        <p:spPr bwMode="auto"/>
        <p:txBody>
          <a:bodyPr/>
          <a:lstStyle/>
          <a:p>
            <a:pPr>
              <a:defRPr/>
            </a:pPr>
            <a:fld id="{C3FAF1D1-79C1-9D49-839F-729F0DFA8ED0}" type="slidenum">
              <a:rPr lang="en-GB"/>
              <a:t>12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9514229" name="Title 1"/>
          <p:cNvSpPr>
            <a:spLocks noGrp="1"/>
          </p:cNvSpPr>
          <p:nvPr>
            <p:ph type="title"/>
          </p:nvPr>
        </p:nvSpPr>
        <p:spPr bwMode="auto"/>
        <p:txBody>
          <a:bodyPr/>
          <a:lstStyle/>
          <a:p>
            <a:pPr>
              <a:defRPr/>
            </a:pPr>
            <a:r>
              <a:rPr lang="en-US">
                <a:latin typeface="Arial Narrow"/>
              </a:rPr>
              <a:t>The overlooked importance of education</a:t>
            </a:r>
            <a:endParaRPr lang="en-GB"/>
          </a:p>
        </p:txBody>
      </p:sp>
      <p:sp>
        <p:nvSpPr>
          <p:cNvPr id="514102167"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Very little about education in the project, we intend to study</a:t>
            </a:r>
            <a:endParaRPr lang="sv-SE" sz="2200">
              <a:latin typeface="Arial Narrow"/>
            </a:endParaRPr>
          </a:p>
          <a:p>
            <a:pPr marL="342900" indent="-342900">
              <a:defRPr/>
            </a:pPr>
            <a:r>
              <a:rPr lang="en-US" sz="2200">
                <a:latin typeface="Arial Narrow"/>
              </a:rPr>
              <a:t>The importance of access to education (especially preschools and primary schools) for the attractiveness of the local place</a:t>
            </a:r>
            <a:br>
              <a:rPr lang="en-US" sz="2200">
                <a:latin typeface="Arial Narrow"/>
              </a:rPr>
            </a:br>
            <a:r>
              <a:rPr lang="en-US" sz="2200">
                <a:latin typeface="Arial Narrow"/>
              </a:rPr>
              <a:t>The availability of secondary and higher education in the region and its content and orientation in the light of regional and local needs</a:t>
            </a:r>
            <a:br>
              <a:rPr lang="en-US" sz="2200">
                <a:latin typeface="Arial Narrow"/>
              </a:rPr>
            </a:br>
            <a:r>
              <a:rPr lang="en-US" sz="2200">
                <a:latin typeface="Arial Narrow"/>
              </a:rPr>
              <a:t>The distribution of educational capital in the geographical space</a:t>
            </a:r>
            <a:br>
              <a:rPr lang="en-US" sz="2200">
                <a:latin typeface="Arial Narrow"/>
              </a:rPr>
            </a:br>
            <a:r>
              <a:rPr lang="en-US" sz="2200">
                <a:latin typeface="Arial Narrow"/>
              </a:rPr>
              <a:t>The importance of distance learning</a:t>
            </a:r>
            <a:endParaRPr lang="sv-SE" sz="2200">
              <a:latin typeface="Arial Narrow"/>
            </a:endParaRPr>
          </a:p>
          <a:p>
            <a:pPr>
              <a:defRPr/>
            </a:pPr>
            <a:endParaRPr lang="sv-SE" sz="2200">
              <a:latin typeface="Arial Narrow"/>
            </a:endParaRPr>
          </a:p>
        </p:txBody>
      </p:sp>
      <p:sp>
        <p:nvSpPr>
          <p:cNvPr id="1258570235" name="Slide Number Placeholder 3"/>
          <p:cNvSpPr>
            <a:spLocks noGrp="1"/>
          </p:cNvSpPr>
          <p:nvPr>
            <p:ph type="sldNum" sz="quarter" idx="12"/>
          </p:nvPr>
        </p:nvSpPr>
        <p:spPr bwMode="auto"/>
        <p:txBody>
          <a:bodyPr/>
          <a:lstStyle/>
          <a:p>
            <a:pPr>
              <a:defRPr/>
            </a:pPr>
            <a:fld id="{C3FAF1D1-79C1-9D49-839F-729F0DFA8ED0}" type="slidenum">
              <a:rPr lang="en-GB"/>
              <a:t>13</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95019890" name="Title 1"/>
          <p:cNvSpPr>
            <a:spLocks noGrp="1"/>
          </p:cNvSpPr>
          <p:nvPr>
            <p:ph type="title"/>
          </p:nvPr>
        </p:nvSpPr>
        <p:spPr bwMode="auto">
          <a:xfrm>
            <a:off x="450167" y="229741"/>
            <a:ext cx="10515600" cy="647748"/>
          </a:xfrm>
        </p:spPr>
        <p:txBody>
          <a:bodyPr>
            <a:normAutofit/>
          </a:bodyPr>
          <a:lstStyle/>
          <a:p>
            <a:pPr>
              <a:defRPr/>
            </a:pPr>
            <a:r>
              <a:rPr lang="en-GB" sz="2800"/>
              <a:t>Case description</a:t>
            </a:r>
            <a:endParaRPr lang="en-GB" sz="2800"/>
          </a:p>
        </p:txBody>
      </p:sp>
      <p:sp>
        <p:nvSpPr>
          <p:cNvPr id="1663847864" name="Content Placeholder 2"/>
          <p:cNvSpPr>
            <a:spLocks noGrp="1"/>
          </p:cNvSpPr>
          <p:nvPr>
            <p:ph idx="1"/>
          </p:nvPr>
        </p:nvSpPr>
        <p:spPr bwMode="auto">
          <a:xfrm>
            <a:off x="838200" y="1253330"/>
            <a:ext cx="7480423" cy="4351338"/>
          </a:xfrm>
        </p:spPr>
        <p:txBody>
          <a:bodyPr>
            <a:normAutofit fontScale="85000" lnSpcReduction="10000"/>
          </a:bodyPr>
          <a:lstStyle/>
          <a:p>
            <a:pPr marL="0" indent="0">
              <a:buNone/>
              <a:defRPr/>
            </a:pPr>
            <a:r>
              <a:rPr lang="en-US" sz="2000" b="1">
                <a:solidFill>
                  <a:schemeClr val="tx2"/>
                </a:solidFill>
              </a:rPr>
              <a:t>Västerbotten</a:t>
            </a:r>
            <a:r>
              <a:rPr lang="en-US" sz="2000">
                <a:solidFill>
                  <a:schemeClr val="tx2"/>
                </a:solidFill>
              </a:rPr>
              <a:t>: </a:t>
            </a:r>
            <a:endParaRPr/>
          </a:p>
          <a:p>
            <a:pPr>
              <a:defRPr/>
            </a:pPr>
            <a:r>
              <a:rPr lang="en-US" sz="2000">
                <a:solidFill>
                  <a:schemeClr val="tx2"/>
                </a:solidFill>
              </a:rPr>
              <a:t>In the north, stable population, slowly increasing, especially the Coast and especially the cities of Umeå (university) and </a:t>
            </a:r>
            <a:r>
              <a:rPr lang="en-US" sz="2000">
                <a:solidFill>
                  <a:schemeClr val="tx2"/>
                </a:solidFill>
              </a:rPr>
              <a:t>Skellefteå</a:t>
            </a:r>
            <a:r>
              <a:rPr lang="en-US" sz="2000">
                <a:solidFill>
                  <a:schemeClr val="tx2"/>
                </a:solidFill>
              </a:rPr>
              <a:t> (</a:t>
            </a:r>
            <a:r>
              <a:rPr lang="en-US" sz="2000">
                <a:solidFill>
                  <a:schemeClr val="tx2"/>
                </a:solidFill>
              </a:rPr>
              <a:t>Northvolt</a:t>
            </a:r>
            <a:r>
              <a:rPr lang="en-US" sz="2000">
                <a:solidFill>
                  <a:schemeClr val="tx2"/>
                </a:solidFill>
              </a:rPr>
              <a:t>) have grown, while the rural areas are decreasing. </a:t>
            </a:r>
            <a:endParaRPr/>
          </a:p>
          <a:p>
            <a:pPr>
              <a:defRPr/>
            </a:pPr>
            <a:r>
              <a:rPr lang="en-US" sz="2000">
                <a:solidFill>
                  <a:schemeClr val="tx2"/>
                </a:solidFill>
              </a:rPr>
              <a:t>Forestry, industry production, mining (metals), water power plants, services the largest sector of employment, 3/4, municipalities, universities and hospitals.  </a:t>
            </a:r>
            <a:endParaRPr/>
          </a:p>
          <a:p>
            <a:pPr>
              <a:defRPr/>
            </a:pPr>
            <a:endParaRPr lang="en-US" sz="2000">
              <a:solidFill>
                <a:schemeClr val="tx2"/>
              </a:solidFill>
            </a:endParaRPr>
          </a:p>
          <a:p>
            <a:pPr marL="0" indent="0">
              <a:buNone/>
              <a:defRPr/>
            </a:pPr>
            <a:r>
              <a:rPr lang="en-US" sz="2000" b="1">
                <a:solidFill>
                  <a:schemeClr val="tx2"/>
                </a:solidFill>
              </a:rPr>
              <a:t>Gotland</a:t>
            </a:r>
            <a:r>
              <a:rPr lang="en-US" sz="2000">
                <a:solidFill>
                  <a:schemeClr val="tx2"/>
                </a:solidFill>
              </a:rPr>
              <a:t>: </a:t>
            </a:r>
            <a:endParaRPr/>
          </a:p>
          <a:p>
            <a:pPr>
              <a:defRPr/>
            </a:pPr>
            <a:r>
              <a:rPr lang="en-US" sz="2000">
                <a:solidFill>
                  <a:schemeClr val="tx2"/>
                </a:solidFill>
              </a:rPr>
              <a:t>An island in the Baltic Sea. </a:t>
            </a:r>
            <a:endParaRPr/>
          </a:p>
          <a:p>
            <a:pPr>
              <a:defRPr/>
            </a:pPr>
            <a:r>
              <a:rPr lang="en-US" sz="2000">
                <a:solidFill>
                  <a:schemeClr val="tx2"/>
                </a:solidFill>
              </a:rPr>
              <a:t>Seasonal tourism, farming, mining (limestone quarries), public services. </a:t>
            </a:r>
            <a:br>
              <a:rPr lang="en-US" sz="2000">
                <a:solidFill>
                  <a:schemeClr val="tx2"/>
                </a:solidFill>
              </a:rPr>
            </a:br>
            <a:r>
              <a:rPr lang="en-US" sz="2000">
                <a:solidFill>
                  <a:schemeClr val="tx2"/>
                </a:solidFill>
              </a:rPr>
              <a:t>Military importance is increasing. </a:t>
            </a:r>
            <a:endParaRPr/>
          </a:p>
          <a:p>
            <a:pPr>
              <a:defRPr/>
            </a:pPr>
            <a:r>
              <a:rPr lang="en-US" sz="2000">
                <a:solidFill>
                  <a:schemeClr val="tx2"/>
                </a:solidFill>
              </a:rPr>
              <a:t>Small companies. </a:t>
            </a:r>
            <a:endParaRPr lang="en-US" sz="2000">
              <a:solidFill>
                <a:schemeClr val="tx2"/>
              </a:solidFill>
            </a:endParaRPr>
          </a:p>
          <a:p>
            <a:pPr>
              <a:defRPr/>
            </a:pPr>
            <a:r>
              <a:rPr lang="en-US" sz="2000">
                <a:solidFill>
                  <a:schemeClr val="tx2"/>
                </a:solidFill>
              </a:rPr>
              <a:t>Historically a very important place, a crucial commercial site </a:t>
            </a:r>
            <a:br>
              <a:rPr lang="en-US" sz="2000">
                <a:solidFill>
                  <a:schemeClr val="tx2"/>
                </a:solidFill>
              </a:rPr>
            </a:br>
            <a:r>
              <a:rPr lang="en-US" sz="2000">
                <a:solidFill>
                  <a:schemeClr val="tx2"/>
                </a:solidFill>
              </a:rPr>
              <a:t>in the Middle Ages. </a:t>
            </a:r>
            <a:endParaRPr/>
          </a:p>
        </p:txBody>
      </p:sp>
      <p:sp>
        <p:nvSpPr>
          <p:cNvPr id="310528031"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14</a:t>
            </a:fld>
            <a:endParaRPr lang="en-GB">
              <a:solidFill>
                <a:schemeClr val="accent6"/>
              </a:solidFill>
            </a:endParaRPr>
          </a:p>
        </p:txBody>
      </p:sp>
      <p:sp>
        <p:nvSpPr>
          <p:cNvPr id="1656520186" name="Tekstfelt 6"/>
          <p:cNvSpPr txBox="1"/>
          <p:nvPr/>
        </p:nvSpPr>
        <p:spPr bwMode="auto">
          <a:xfrm>
            <a:off x="9073838" y="2175117"/>
            <a:ext cx="1968500" cy="646331"/>
          </a:xfrm>
          <a:prstGeom prst="rect">
            <a:avLst/>
          </a:prstGeom>
          <a:noFill/>
        </p:spPr>
        <p:txBody>
          <a:bodyPr wrap="square" rtlCol="0">
            <a:spAutoFit/>
          </a:bodyPr>
          <a:lstStyle/>
          <a:p>
            <a:pPr>
              <a:defRPr/>
            </a:pPr>
            <a:r>
              <a:rPr lang="da-DK"/>
              <a:t>Insert</a:t>
            </a:r>
            <a:r>
              <a:rPr lang="da-DK"/>
              <a:t> </a:t>
            </a:r>
            <a:r>
              <a:rPr lang="da-DK"/>
              <a:t>map</a:t>
            </a:r>
            <a:r>
              <a:rPr lang="da-DK"/>
              <a:t> </a:t>
            </a:r>
            <a:r>
              <a:rPr lang="da-DK"/>
              <a:t>here</a:t>
            </a:r>
            <a:r>
              <a:rPr lang="da-DK"/>
              <a:t> </a:t>
            </a:r>
            <a:r>
              <a:rPr lang="da-DK"/>
              <a:t>if</a:t>
            </a:r>
            <a:r>
              <a:rPr lang="da-DK"/>
              <a:t> </a:t>
            </a:r>
            <a:r>
              <a:rPr lang="da-DK"/>
              <a:t>you</a:t>
            </a:r>
            <a:r>
              <a:rPr lang="da-DK"/>
              <a:t> have </a:t>
            </a:r>
            <a:r>
              <a:rPr lang="da-DK"/>
              <a:t>one</a:t>
            </a:r>
            <a:r>
              <a:rPr lang="da-DK"/>
              <a:t> </a:t>
            </a:r>
            <a:endParaRPr/>
          </a:p>
        </p:txBody>
      </p:sp>
      <p:pic>
        <p:nvPicPr>
          <p:cNvPr id="1728034053" name="Picture 7"/>
          <p:cNvPicPr>
            <a:picLocks noChangeAspect="1"/>
          </p:cNvPicPr>
          <p:nvPr/>
        </p:nvPicPr>
        <p:blipFill rotWithShape="1">
          <a:blip r:embed="rId3"/>
          <a:srcRect l="30712" t="2609" r="30070" b="3369"/>
          <a:stretch/>
        </p:blipFill>
        <p:spPr bwMode="auto">
          <a:xfrm>
            <a:off x="8032464" y="783567"/>
            <a:ext cx="3558561" cy="5844692"/>
          </a:xfrm>
          <a:prstGeom prst="rect">
            <a:avLst/>
          </a:prstGeom>
        </p:spPr>
      </p:pic>
      <p:sp>
        <p:nvSpPr>
          <p:cNvPr id="713847386" name="TextBox 10"/>
          <p:cNvSpPr txBox="1"/>
          <p:nvPr/>
        </p:nvSpPr>
        <p:spPr bwMode="auto">
          <a:xfrm>
            <a:off x="10242042" y="3073302"/>
            <a:ext cx="2085251" cy="369332"/>
          </a:xfrm>
          <a:prstGeom prst="rect">
            <a:avLst/>
          </a:prstGeom>
          <a:noFill/>
        </p:spPr>
        <p:txBody>
          <a:bodyPr wrap="none" rtlCol="0">
            <a:spAutoFit/>
          </a:bodyPr>
          <a:lstStyle/>
          <a:p>
            <a:pPr>
              <a:defRPr/>
            </a:pPr>
            <a:r>
              <a:rPr lang="sv-SE" b="1"/>
              <a:t>Västerbotten region</a:t>
            </a:r>
            <a:endParaRPr/>
          </a:p>
        </p:txBody>
      </p:sp>
      <p:sp>
        <p:nvSpPr>
          <p:cNvPr id="158628009" name="TextBox 11"/>
          <p:cNvSpPr txBox="1"/>
          <p:nvPr/>
        </p:nvSpPr>
        <p:spPr bwMode="auto">
          <a:xfrm>
            <a:off x="10394441" y="5802352"/>
            <a:ext cx="1611980" cy="369332"/>
          </a:xfrm>
          <a:prstGeom prst="rect">
            <a:avLst/>
          </a:prstGeom>
          <a:noFill/>
        </p:spPr>
        <p:txBody>
          <a:bodyPr wrap="none" rtlCol="0">
            <a:spAutoFit/>
          </a:bodyPr>
          <a:lstStyle/>
          <a:p>
            <a:pPr>
              <a:defRPr/>
            </a:pPr>
            <a:r>
              <a:rPr lang="sv-SE" b="1"/>
              <a:t>Gotland region</a:t>
            </a:r>
            <a:endParaRPr/>
          </a:p>
        </p:txBody>
      </p:sp>
      <p:sp>
        <p:nvSpPr>
          <p:cNvPr id="741642963" name="TextBox 12"/>
          <p:cNvSpPr txBox="1"/>
          <p:nvPr/>
        </p:nvSpPr>
        <p:spPr bwMode="auto">
          <a:xfrm>
            <a:off x="10178500" y="4119075"/>
            <a:ext cx="2013500" cy="369332"/>
          </a:xfrm>
          <a:prstGeom prst="rect">
            <a:avLst/>
          </a:prstGeom>
          <a:noFill/>
        </p:spPr>
        <p:txBody>
          <a:bodyPr wrap="none" rtlCol="0">
            <a:spAutoFit/>
          </a:bodyPr>
          <a:lstStyle/>
          <a:p>
            <a:pPr>
              <a:defRPr/>
            </a:pPr>
            <a:r>
              <a:rPr lang="sv-SE"/>
              <a:t>Stockholm/Uppsala</a:t>
            </a:r>
            <a:endParaRPr/>
          </a:p>
        </p:txBody>
      </p:sp>
      <p:sp>
        <p:nvSpPr>
          <p:cNvPr id="217871464" name="TextBox 13"/>
          <p:cNvSpPr txBox="1"/>
          <p:nvPr/>
        </p:nvSpPr>
        <p:spPr bwMode="auto">
          <a:xfrm>
            <a:off x="8032464" y="5705101"/>
            <a:ext cx="1318053" cy="369332"/>
          </a:xfrm>
          <a:prstGeom prst="rect">
            <a:avLst/>
          </a:prstGeom>
          <a:noFill/>
        </p:spPr>
        <p:txBody>
          <a:bodyPr wrap="none" rtlCol="0">
            <a:spAutoFit/>
          </a:bodyPr>
          <a:lstStyle/>
          <a:p>
            <a:pPr>
              <a:defRPr/>
            </a:pPr>
            <a:r>
              <a:rPr lang="sv-SE"/>
              <a:t>Gothenburg</a:t>
            </a:r>
            <a:endParaRPr/>
          </a:p>
        </p:txBody>
      </p:sp>
      <p:sp>
        <p:nvSpPr>
          <p:cNvPr id="56978144" name="TextBox 14"/>
          <p:cNvSpPr txBox="1"/>
          <p:nvPr/>
        </p:nvSpPr>
        <p:spPr bwMode="auto">
          <a:xfrm>
            <a:off x="8032464" y="6201919"/>
            <a:ext cx="738536" cy="369332"/>
          </a:xfrm>
          <a:prstGeom prst="rect">
            <a:avLst/>
          </a:prstGeom>
          <a:noFill/>
        </p:spPr>
        <p:txBody>
          <a:bodyPr wrap="none" rtlCol="0">
            <a:spAutoFit/>
          </a:bodyPr>
          <a:lstStyle/>
          <a:p>
            <a:pPr>
              <a:defRPr/>
            </a:pPr>
            <a:r>
              <a:rPr lang="sv-SE"/>
              <a:t>Skåne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76559916" name="Title 1"/>
          <p:cNvSpPr>
            <a:spLocks noGrp="1"/>
          </p:cNvSpPr>
          <p:nvPr>
            <p:ph type="title"/>
          </p:nvPr>
        </p:nvSpPr>
        <p:spPr bwMode="auto">
          <a:xfrm>
            <a:off x="450167" y="229741"/>
            <a:ext cx="10515600" cy="647748"/>
          </a:xfrm>
        </p:spPr>
        <p:txBody>
          <a:bodyPr>
            <a:normAutofit/>
          </a:bodyPr>
          <a:lstStyle/>
          <a:p>
            <a:pPr>
              <a:defRPr/>
            </a:pPr>
            <a:r>
              <a:rPr lang="en-GB" sz="2800"/>
              <a:t>Regional divisions and classifications</a:t>
            </a:r>
            <a:endParaRPr/>
          </a:p>
        </p:txBody>
      </p:sp>
      <p:sp>
        <p:nvSpPr>
          <p:cNvPr id="970288005" name="Content Placeholder 2"/>
          <p:cNvSpPr>
            <a:spLocks noGrp="1"/>
          </p:cNvSpPr>
          <p:nvPr>
            <p:ph idx="1"/>
          </p:nvPr>
        </p:nvSpPr>
        <p:spPr bwMode="auto">
          <a:xfrm>
            <a:off x="838200" y="1253330"/>
            <a:ext cx="7304773" cy="4351338"/>
          </a:xfrm>
        </p:spPr>
        <p:txBody>
          <a:bodyPr>
            <a:normAutofit fontScale="77500" lnSpcReduction="20000"/>
          </a:bodyPr>
          <a:lstStyle/>
          <a:p>
            <a:pPr marL="0" indent="0">
              <a:buNone/>
              <a:defRPr/>
            </a:pPr>
            <a:r>
              <a:rPr lang="en-US" sz="2600" b="1">
                <a:solidFill>
                  <a:schemeClr val="tx2"/>
                </a:solidFill>
              </a:rPr>
              <a:t>Gotland</a:t>
            </a:r>
            <a:r>
              <a:rPr lang="en-US" sz="2600">
                <a:solidFill>
                  <a:schemeClr val="tx2"/>
                </a:solidFill>
              </a:rPr>
              <a:t>: </a:t>
            </a:r>
            <a:endParaRPr/>
          </a:p>
          <a:p>
            <a:pPr>
              <a:lnSpc>
                <a:spcPct val="120000"/>
              </a:lnSpc>
              <a:spcBef>
                <a:spcPts val="300"/>
              </a:spcBef>
              <a:defRPr/>
            </a:pPr>
            <a:r>
              <a:rPr lang="en-US" sz="1900">
                <a:solidFill>
                  <a:schemeClr val="tx2"/>
                </a:solidFill>
              </a:rPr>
              <a:t>3 183,7 km²</a:t>
            </a:r>
            <a:endParaRPr/>
          </a:p>
          <a:p>
            <a:pPr>
              <a:lnSpc>
                <a:spcPct val="120000"/>
              </a:lnSpc>
              <a:spcBef>
                <a:spcPts val="300"/>
              </a:spcBef>
              <a:defRPr/>
            </a:pPr>
            <a:r>
              <a:rPr lang="en-US" sz="1900">
                <a:solidFill>
                  <a:schemeClr val="tx2"/>
                </a:solidFill>
              </a:rPr>
              <a:t>60 971 inhabitants</a:t>
            </a:r>
            <a:endParaRPr/>
          </a:p>
          <a:p>
            <a:pPr>
              <a:lnSpc>
                <a:spcPct val="120000"/>
              </a:lnSpc>
              <a:spcBef>
                <a:spcPts val="300"/>
              </a:spcBef>
              <a:defRPr/>
            </a:pPr>
            <a:r>
              <a:rPr lang="en-US" sz="1900">
                <a:solidFill>
                  <a:schemeClr val="tx2"/>
                </a:solidFill>
              </a:rPr>
              <a:t>19,2 inhabitants per km²</a:t>
            </a:r>
            <a:endParaRPr/>
          </a:p>
          <a:p>
            <a:pPr>
              <a:lnSpc>
                <a:spcPct val="120000"/>
              </a:lnSpc>
              <a:spcBef>
                <a:spcPts val="300"/>
              </a:spcBef>
              <a:defRPr/>
            </a:pPr>
            <a:r>
              <a:rPr lang="en-US" sz="1900">
                <a:solidFill>
                  <a:schemeClr val="tx2"/>
                </a:solidFill>
              </a:rPr>
              <a:t>1 municipality</a:t>
            </a:r>
            <a:endParaRPr/>
          </a:p>
          <a:p>
            <a:pPr>
              <a:lnSpc>
                <a:spcPct val="120000"/>
              </a:lnSpc>
              <a:spcBef>
                <a:spcPts val="300"/>
              </a:spcBef>
              <a:defRPr/>
            </a:pPr>
            <a:r>
              <a:rPr lang="en-US" sz="1900">
                <a:solidFill>
                  <a:schemeClr val="tx2"/>
                </a:solidFill>
              </a:rPr>
              <a:t>60 971 inhabitants per municipality</a:t>
            </a:r>
            <a:endParaRPr/>
          </a:p>
          <a:p>
            <a:pPr>
              <a:lnSpc>
                <a:spcPct val="120000"/>
              </a:lnSpc>
              <a:spcBef>
                <a:spcPts val="300"/>
              </a:spcBef>
              <a:defRPr/>
            </a:pPr>
            <a:r>
              <a:rPr lang="en-US" sz="1900">
                <a:solidFill>
                  <a:schemeClr val="tx2"/>
                </a:solidFill>
              </a:rPr>
              <a:t>93 districts (church areas)</a:t>
            </a:r>
            <a:endParaRPr/>
          </a:p>
          <a:p>
            <a:pPr marL="0" indent="0">
              <a:buNone/>
              <a:defRPr/>
            </a:pPr>
            <a:endParaRPr lang="en-US" sz="2600" b="1">
              <a:solidFill>
                <a:schemeClr val="tx2"/>
              </a:solidFill>
            </a:endParaRPr>
          </a:p>
          <a:p>
            <a:pPr marL="0" indent="0">
              <a:buNone/>
              <a:defRPr/>
            </a:pPr>
            <a:r>
              <a:rPr lang="en-US" sz="2600" b="1">
                <a:solidFill>
                  <a:schemeClr val="tx2"/>
                </a:solidFill>
              </a:rPr>
              <a:t>Västerbotten</a:t>
            </a:r>
            <a:r>
              <a:rPr lang="en-US" sz="2600">
                <a:solidFill>
                  <a:schemeClr val="tx2"/>
                </a:solidFill>
              </a:rPr>
              <a:t>: </a:t>
            </a:r>
            <a:endParaRPr/>
          </a:p>
          <a:p>
            <a:pPr>
              <a:lnSpc>
                <a:spcPct val="120000"/>
              </a:lnSpc>
              <a:spcBef>
                <a:spcPts val="300"/>
              </a:spcBef>
              <a:defRPr/>
            </a:pPr>
            <a:r>
              <a:rPr lang="en-US" sz="1900">
                <a:solidFill>
                  <a:schemeClr val="tx2"/>
                </a:solidFill>
              </a:rPr>
              <a:t>55 432 km²</a:t>
            </a:r>
            <a:endParaRPr/>
          </a:p>
          <a:p>
            <a:pPr>
              <a:lnSpc>
                <a:spcPct val="120000"/>
              </a:lnSpc>
              <a:spcBef>
                <a:spcPts val="300"/>
              </a:spcBef>
              <a:defRPr/>
            </a:pPr>
            <a:r>
              <a:rPr lang="en-US" sz="1900">
                <a:solidFill>
                  <a:schemeClr val="tx2"/>
                </a:solidFill>
              </a:rPr>
              <a:t>279 028 inhabitants</a:t>
            </a:r>
            <a:endParaRPr/>
          </a:p>
          <a:p>
            <a:pPr>
              <a:lnSpc>
                <a:spcPct val="120000"/>
              </a:lnSpc>
              <a:spcBef>
                <a:spcPts val="300"/>
              </a:spcBef>
              <a:defRPr/>
            </a:pPr>
            <a:r>
              <a:rPr lang="en-US" sz="1900">
                <a:solidFill>
                  <a:schemeClr val="tx2"/>
                </a:solidFill>
              </a:rPr>
              <a:t>5,0 inhabitants per km²</a:t>
            </a:r>
            <a:endParaRPr/>
          </a:p>
          <a:p>
            <a:pPr>
              <a:lnSpc>
                <a:spcPct val="120000"/>
              </a:lnSpc>
              <a:spcBef>
                <a:spcPts val="300"/>
              </a:spcBef>
              <a:defRPr/>
            </a:pPr>
            <a:r>
              <a:rPr lang="en-US" sz="1900">
                <a:solidFill>
                  <a:schemeClr val="tx2"/>
                </a:solidFill>
              </a:rPr>
              <a:t>15 municipalities </a:t>
            </a:r>
            <a:endParaRPr/>
          </a:p>
          <a:p>
            <a:pPr>
              <a:lnSpc>
                <a:spcPct val="120000"/>
              </a:lnSpc>
              <a:spcBef>
                <a:spcPts val="300"/>
              </a:spcBef>
              <a:defRPr/>
            </a:pPr>
            <a:r>
              <a:rPr lang="en-US" sz="1900">
                <a:solidFill>
                  <a:schemeClr val="tx2"/>
                </a:solidFill>
              </a:rPr>
              <a:t>18 201 inhabitants per municipalities</a:t>
            </a:r>
            <a:endParaRPr/>
          </a:p>
          <a:p>
            <a:pPr>
              <a:lnSpc>
                <a:spcPct val="120000"/>
              </a:lnSpc>
              <a:spcBef>
                <a:spcPts val="300"/>
              </a:spcBef>
              <a:defRPr/>
            </a:pPr>
            <a:r>
              <a:rPr lang="en-US" sz="1900">
                <a:solidFill>
                  <a:schemeClr val="tx2"/>
                </a:solidFill>
              </a:rPr>
              <a:t>53 districts (church areas)</a:t>
            </a:r>
            <a:endParaRPr/>
          </a:p>
          <a:p>
            <a:pPr>
              <a:lnSpc>
                <a:spcPct val="120000"/>
              </a:lnSpc>
              <a:spcBef>
                <a:spcPts val="300"/>
              </a:spcBef>
              <a:defRPr/>
            </a:pPr>
            <a:endParaRPr lang="en-US" sz="1900">
              <a:solidFill>
                <a:schemeClr val="tx2"/>
              </a:solidFill>
            </a:endParaRPr>
          </a:p>
          <a:p>
            <a:pPr>
              <a:lnSpc>
                <a:spcPct val="120000"/>
              </a:lnSpc>
              <a:spcBef>
                <a:spcPts val="300"/>
              </a:spcBef>
              <a:defRPr/>
            </a:pPr>
            <a:endParaRPr lang="en-US" sz="1900">
              <a:solidFill>
                <a:schemeClr val="tx2"/>
              </a:solidFill>
            </a:endParaRPr>
          </a:p>
        </p:txBody>
      </p:sp>
      <p:sp>
        <p:nvSpPr>
          <p:cNvPr id="464535994"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15</a:t>
            </a:fld>
            <a:endParaRPr lang="en-GB">
              <a:solidFill>
                <a:schemeClr val="accent6"/>
              </a:solidFill>
            </a:endParaRPr>
          </a:p>
        </p:txBody>
      </p:sp>
      <p:pic>
        <p:nvPicPr>
          <p:cNvPr id="664341018" name="Picture 2" descr="undefined"/>
          <p:cNvPicPr>
            <a:picLocks noChangeAspect="1" noChangeArrowheads="1"/>
          </p:cNvPicPr>
          <p:nvPr/>
        </p:nvPicPr>
        <p:blipFill rotWithShape="1">
          <a:blip r:embed="rId3"/>
          <a:stretch/>
        </p:blipFill>
        <p:spPr bwMode="auto">
          <a:xfrm>
            <a:off x="7924798" y="414711"/>
            <a:ext cx="3630708" cy="3337161"/>
          </a:xfrm>
          <a:prstGeom prst="rect">
            <a:avLst/>
          </a:prstGeom>
          <a:noFill/>
        </p:spPr>
      </p:pic>
      <p:pic>
        <p:nvPicPr>
          <p:cNvPr id="1108679659" name="Picture 2" descr="undefined"/>
          <p:cNvPicPr>
            <a:picLocks noChangeAspect="1" noChangeArrowheads="1"/>
          </p:cNvPicPr>
          <p:nvPr/>
        </p:nvPicPr>
        <p:blipFill rotWithShape="1">
          <a:blip r:embed="rId4"/>
          <a:stretch/>
        </p:blipFill>
        <p:spPr bwMode="auto">
          <a:xfrm>
            <a:off x="8142973" y="3429000"/>
            <a:ext cx="1638300" cy="3429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06922597" name="Title 1"/>
          <p:cNvSpPr>
            <a:spLocks noGrp="1"/>
          </p:cNvSpPr>
          <p:nvPr>
            <p:ph type="title"/>
          </p:nvPr>
        </p:nvSpPr>
        <p:spPr bwMode="auto">
          <a:xfrm>
            <a:off x="450167" y="229741"/>
            <a:ext cx="10515600" cy="647748"/>
          </a:xfrm>
        </p:spPr>
        <p:txBody>
          <a:bodyPr>
            <a:normAutofit/>
          </a:bodyPr>
          <a:lstStyle/>
          <a:p>
            <a:pPr>
              <a:defRPr/>
            </a:pPr>
            <a:r>
              <a:rPr lang="en-GB" sz="2800"/>
              <a:t>Conflicts and tensions</a:t>
            </a:r>
            <a:endParaRPr lang="en-GB" sz="2800"/>
          </a:p>
        </p:txBody>
      </p:sp>
      <p:sp>
        <p:nvSpPr>
          <p:cNvPr id="2113117015" name="Content Placeholder 2"/>
          <p:cNvSpPr>
            <a:spLocks noGrp="1"/>
          </p:cNvSpPr>
          <p:nvPr>
            <p:ph idx="1"/>
          </p:nvPr>
        </p:nvSpPr>
        <p:spPr bwMode="auto">
          <a:xfrm>
            <a:off x="838200" y="1253330"/>
            <a:ext cx="7304773" cy="4351338"/>
          </a:xfrm>
        </p:spPr>
        <p:txBody>
          <a:bodyPr>
            <a:normAutofit fontScale="62500" lnSpcReduction="20000"/>
          </a:bodyPr>
          <a:lstStyle/>
          <a:p>
            <a:pPr marL="0" indent="0">
              <a:buNone/>
              <a:defRPr/>
            </a:pPr>
            <a:r>
              <a:rPr lang="en-US" sz="2600" b="1">
                <a:solidFill>
                  <a:schemeClr val="tx2"/>
                </a:solidFill>
              </a:rPr>
              <a:t>Gotland</a:t>
            </a:r>
            <a:r>
              <a:rPr lang="en-US" sz="2600">
                <a:solidFill>
                  <a:schemeClr val="tx2"/>
                </a:solidFill>
              </a:rPr>
              <a:t>: </a:t>
            </a:r>
            <a:endParaRPr/>
          </a:p>
          <a:p>
            <a:pPr>
              <a:lnSpc>
                <a:spcPct val="120000"/>
              </a:lnSpc>
              <a:spcBef>
                <a:spcPts val="300"/>
              </a:spcBef>
              <a:defRPr/>
            </a:pPr>
            <a:r>
              <a:rPr lang="en-US" sz="1900">
                <a:solidFill>
                  <a:schemeClr val="tx2"/>
                </a:solidFill>
              </a:rPr>
              <a:t>Security and defense interests. </a:t>
            </a:r>
            <a:endParaRPr/>
          </a:p>
          <a:p>
            <a:pPr>
              <a:lnSpc>
                <a:spcPct val="120000"/>
              </a:lnSpc>
              <a:spcBef>
                <a:spcPts val="300"/>
              </a:spcBef>
              <a:defRPr/>
            </a:pPr>
            <a:r>
              <a:rPr lang="en-US" sz="1900">
                <a:solidFill>
                  <a:schemeClr val="tx2"/>
                </a:solidFill>
              </a:rPr>
              <a:t>Central (Visby) and rural (rest of the island). </a:t>
            </a:r>
            <a:endParaRPr/>
          </a:p>
          <a:p>
            <a:pPr>
              <a:lnSpc>
                <a:spcPct val="120000"/>
              </a:lnSpc>
              <a:spcBef>
                <a:spcPts val="300"/>
              </a:spcBef>
              <a:defRPr/>
            </a:pPr>
            <a:r>
              <a:rPr lang="en-US" sz="1900">
                <a:solidFill>
                  <a:schemeClr val="tx2"/>
                </a:solidFill>
              </a:rPr>
              <a:t>Tourists versus inhabitants. </a:t>
            </a:r>
            <a:endParaRPr/>
          </a:p>
          <a:p>
            <a:pPr>
              <a:lnSpc>
                <a:spcPct val="120000"/>
              </a:lnSpc>
              <a:spcBef>
                <a:spcPts val="300"/>
              </a:spcBef>
              <a:defRPr/>
            </a:pPr>
            <a:r>
              <a:rPr lang="en-US" sz="1900">
                <a:solidFill>
                  <a:schemeClr val="tx2"/>
                </a:solidFill>
              </a:rPr>
              <a:t>Gentrification and rising house and land prices. </a:t>
            </a:r>
            <a:endParaRPr/>
          </a:p>
          <a:p>
            <a:pPr>
              <a:lnSpc>
                <a:spcPct val="120000"/>
              </a:lnSpc>
              <a:spcBef>
                <a:spcPts val="300"/>
              </a:spcBef>
              <a:defRPr/>
            </a:pPr>
            <a:r>
              <a:rPr lang="en-US" sz="1900">
                <a:solidFill>
                  <a:schemeClr val="tx2"/>
                </a:solidFill>
              </a:rPr>
              <a:t>Services, especially health and education, hollowed out. </a:t>
            </a:r>
            <a:endParaRPr/>
          </a:p>
          <a:p>
            <a:pPr>
              <a:lnSpc>
                <a:spcPct val="120000"/>
              </a:lnSpc>
              <a:spcBef>
                <a:spcPts val="300"/>
              </a:spcBef>
              <a:defRPr/>
            </a:pPr>
            <a:r>
              <a:rPr lang="en-US" sz="1900">
                <a:solidFill>
                  <a:schemeClr val="tx2"/>
                </a:solidFill>
              </a:rPr>
              <a:t>Water and power supply critical. </a:t>
            </a:r>
            <a:endParaRPr/>
          </a:p>
          <a:p>
            <a:pPr marL="0" indent="0">
              <a:buNone/>
              <a:defRPr/>
            </a:pPr>
            <a:r>
              <a:rPr lang="en-US" sz="2600" b="1">
                <a:solidFill>
                  <a:schemeClr val="tx2"/>
                </a:solidFill>
              </a:rPr>
              <a:t>Västerbotten</a:t>
            </a:r>
            <a:r>
              <a:rPr lang="en-US" sz="2600">
                <a:solidFill>
                  <a:schemeClr val="tx2"/>
                </a:solidFill>
              </a:rPr>
              <a:t>: </a:t>
            </a:r>
            <a:endParaRPr/>
          </a:p>
          <a:p>
            <a:pPr>
              <a:lnSpc>
                <a:spcPct val="120000"/>
              </a:lnSpc>
              <a:spcBef>
                <a:spcPts val="300"/>
              </a:spcBef>
              <a:defRPr/>
            </a:pPr>
            <a:r>
              <a:rPr lang="en-US" sz="1900">
                <a:solidFill>
                  <a:schemeClr val="tx2"/>
                </a:solidFill>
              </a:rPr>
              <a:t>Central (coast) and rural (inland), expansion and contraction,</a:t>
            </a:r>
            <a:endParaRPr/>
          </a:p>
          <a:p>
            <a:pPr>
              <a:lnSpc>
                <a:spcPct val="120000"/>
              </a:lnSpc>
              <a:spcBef>
                <a:spcPts val="300"/>
              </a:spcBef>
              <a:defRPr/>
            </a:pPr>
            <a:r>
              <a:rPr lang="en-US" sz="1900">
                <a:solidFill>
                  <a:schemeClr val="tx2"/>
                </a:solidFill>
              </a:rPr>
              <a:t>Indigenous groups (Sami) versus the state and commercial interests. </a:t>
            </a:r>
            <a:endParaRPr/>
          </a:p>
          <a:p>
            <a:pPr>
              <a:lnSpc>
                <a:spcPct val="120000"/>
              </a:lnSpc>
              <a:spcBef>
                <a:spcPts val="300"/>
              </a:spcBef>
              <a:defRPr/>
            </a:pPr>
            <a:r>
              <a:rPr lang="en-US" sz="1900">
                <a:solidFill>
                  <a:schemeClr val="tx2"/>
                </a:solidFill>
              </a:rPr>
              <a:t>Climate change and infrastructure demand. Pressures on national resources, mining, water power, wind power. Push for new sustainable industries (batteries, steel). Leads to tensions between the state, the regions, the municipalities, and the companies. </a:t>
            </a:r>
            <a:endParaRPr/>
          </a:p>
          <a:p>
            <a:pPr>
              <a:lnSpc>
                <a:spcPct val="120000"/>
              </a:lnSpc>
              <a:spcBef>
                <a:spcPts val="300"/>
              </a:spcBef>
              <a:defRPr/>
            </a:pPr>
            <a:r>
              <a:rPr lang="en-US" sz="1900">
                <a:solidFill>
                  <a:schemeClr val="tx2"/>
                </a:solidFill>
              </a:rPr>
              <a:t>Skellefteå</a:t>
            </a:r>
            <a:r>
              <a:rPr lang="en-US" sz="1900">
                <a:solidFill>
                  <a:schemeClr val="tx2"/>
                </a:solidFill>
              </a:rPr>
              <a:t>: Re-industrialization. Increasing tensions after </a:t>
            </a:r>
            <a:r>
              <a:rPr lang="en-US" sz="1900">
                <a:solidFill>
                  <a:schemeClr val="tx2"/>
                </a:solidFill>
              </a:rPr>
              <a:t>Northvolt’s</a:t>
            </a:r>
            <a:r>
              <a:rPr lang="en-US" sz="1900">
                <a:solidFill>
                  <a:schemeClr val="tx2"/>
                </a:solidFill>
              </a:rPr>
              <a:t> bankruptcy and foreign acquisition. </a:t>
            </a:r>
            <a:endParaRPr/>
          </a:p>
          <a:p>
            <a:pPr>
              <a:lnSpc>
                <a:spcPct val="120000"/>
              </a:lnSpc>
              <a:spcBef>
                <a:spcPts val="300"/>
              </a:spcBef>
              <a:defRPr/>
            </a:pPr>
            <a:r>
              <a:rPr lang="en-US" sz="1900">
                <a:solidFill>
                  <a:schemeClr val="tx2"/>
                </a:solidFill>
              </a:rPr>
              <a:t>Services, especially health and education, hollowed out in the less populated areas. </a:t>
            </a:r>
            <a:endParaRPr/>
          </a:p>
          <a:p>
            <a:pPr marL="0" indent="0">
              <a:lnSpc>
                <a:spcPct val="120000"/>
              </a:lnSpc>
              <a:buNone/>
              <a:defRPr/>
            </a:pPr>
            <a:r>
              <a:rPr lang="en-US" sz="2200">
                <a:solidFill>
                  <a:schemeClr val="tx2"/>
                </a:solidFill>
              </a:rPr>
              <a:t>Both cases characterized by conflicts between global/national strategies and local social capacity.</a:t>
            </a:r>
            <a:endParaRPr/>
          </a:p>
        </p:txBody>
      </p:sp>
      <p:sp>
        <p:nvSpPr>
          <p:cNvPr id="631952093" name="Espace réservé du numéro de diapositive 3"/>
          <p:cNvSpPr>
            <a:spLocks noGrp="1"/>
          </p:cNvSpPr>
          <p:nvPr>
            <p:ph type="sldNum" sz="quarter" idx="12"/>
          </p:nvPr>
        </p:nvSpPr>
        <p:spPr bwMode="auto"/>
        <p:txBody>
          <a:bodyPr/>
          <a:lstStyle/>
          <a:p>
            <a:pPr>
              <a:defRPr/>
            </a:pPr>
            <a:fld id="{11B2B50E-CA62-4C92-814D-DE88DB656BCD}" type="slidenum">
              <a:rPr lang="en-GB">
                <a:solidFill>
                  <a:schemeClr val="accent6"/>
                </a:solidFill>
              </a:rPr>
              <a:t>16</a:t>
            </a:fld>
            <a:endParaRPr lang="en-GB">
              <a:solidFill>
                <a:schemeClr val="accent6"/>
              </a:solidFill>
            </a:endParaRPr>
          </a:p>
        </p:txBody>
      </p:sp>
      <p:pic>
        <p:nvPicPr>
          <p:cNvPr id="7958702" name="Picture 9"/>
          <p:cNvPicPr>
            <a:picLocks noChangeAspect="1"/>
          </p:cNvPicPr>
          <p:nvPr/>
        </p:nvPicPr>
        <p:blipFill rotWithShape="1">
          <a:blip r:embed="rId3"/>
          <a:srcRect l="0" t="20342" r="18628" b="0"/>
          <a:stretch/>
        </p:blipFill>
        <p:spPr bwMode="auto">
          <a:xfrm>
            <a:off x="5423088" y="229741"/>
            <a:ext cx="3093521" cy="1802976"/>
          </a:xfrm>
          <a:prstGeom prst="rect">
            <a:avLst/>
          </a:prstGeom>
        </p:spPr>
      </p:pic>
      <p:pic>
        <p:nvPicPr>
          <p:cNvPr id="905561153" name="Picture 4"/>
          <p:cNvPicPr>
            <a:picLocks noChangeAspect="1" noChangeArrowheads="1"/>
          </p:cNvPicPr>
          <p:nvPr/>
        </p:nvPicPr>
        <p:blipFill rotWithShape="1">
          <a:blip r:embed="rId4"/>
          <a:stretch/>
        </p:blipFill>
        <p:spPr bwMode="auto">
          <a:xfrm>
            <a:off x="8041384" y="511064"/>
            <a:ext cx="3399608" cy="2264989"/>
          </a:xfrm>
          <a:prstGeom prst="rect">
            <a:avLst/>
          </a:prstGeom>
          <a:noFill/>
        </p:spPr>
      </p:pic>
      <p:pic>
        <p:nvPicPr>
          <p:cNvPr id="743267162" name="Picture 6"/>
          <p:cNvPicPr>
            <a:picLocks noChangeAspect="1" noChangeArrowheads="1"/>
          </p:cNvPicPr>
          <p:nvPr/>
        </p:nvPicPr>
        <p:blipFill rotWithShape="1">
          <a:blip r:embed="rId5"/>
          <a:stretch/>
        </p:blipFill>
        <p:spPr bwMode="auto">
          <a:xfrm>
            <a:off x="8516609" y="2348398"/>
            <a:ext cx="3143250" cy="1733550"/>
          </a:xfrm>
          <a:prstGeom prst="rect">
            <a:avLst/>
          </a:prstGeom>
          <a:noFill/>
        </p:spPr>
      </p:pic>
      <p:pic>
        <p:nvPicPr>
          <p:cNvPr id="880485263" name="Picture 10"/>
          <p:cNvPicPr>
            <a:picLocks noChangeAspect="1" noChangeArrowheads="1"/>
          </p:cNvPicPr>
          <p:nvPr/>
        </p:nvPicPr>
        <p:blipFill rotWithShape="1">
          <a:blip r:embed="rId6"/>
          <a:stretch/>
        </p:blipFill>
        <p:spPr bwMode="auto">
          <a:xfrm>
            <a:off x="8767525" y="3758453"/>
            <a:ext cx="3143250" cy="20955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60465730" name="Title 1"/>
          <p:cNvSpPr>
            <a:spLocks noGrp="1"/>
          </p:cNvSpPr>
          <p:nvPr>
            <p:ph type="title"/>
          </p:nvPr>
        </p:nvSpPr>
        <p:spPr bwMode="auto">
          <a:xfrm>
            <a:off x="450167" y="229741"/>
            <a:ext cx="10515600" cy="647748"/>
          </a:xfrm>
        </p:spPr>
        <p:txBody>
          <a:bodyPr>
            <a:normAutofit/>
          </a:bodyPr>
          <a:lstStyle/>
          <a:p>
            <a:pPr>
              <a:defRPr/>
            </a:pPr>
            <a:r>
              <a:rPr lang="en-US" sz="2800"/>
              <a:t>Description of work</a:t>
            </a:r>
            <a:endParaRPr lang="en-GB" sz="2800"/>
          </a:p>
        </p:txBody>
      </p:sp>
      <p:sp>
        <p:nvSpPr>
          <p:cNvPr id="127204565" name="Content Placeholder 2"/>
          <p:cNvSpPr>
            <a:spLocks noGrp="1"/>
          </p:cNvSpPr>
          <p:nvPr>
            <p:ph idx="1"/>
          </p:nvPr>
        </p:nvSpPr>
        <p:spPr bwMode="auto">
          <a:xfrm>
            <a:off x="838200" y="1253330"/>
            <a:ext cx="5257800" cy="4780113"/>
          </a:xfrm>
        </p:spPr>
        <p:txBody>
          <a:bodyPr>
            <a:normAutofit/>
          </a:bodyPr>
          <a:lstStyle/>
          <a:p>
            <a:pPr marL="285750" indent="-285750">
              <a:lnSpc>
                <a:spcPct val="120000"/>
              </a:lnSpc>
              <a:spcBef>
                <a:spcPts val="600"/>
              </a:spcBef>
              <a:buFont typeface="Arial"/>
              <a:buChar char="•"/>
              <a:defRPr/>
            </a:pPr>
            <a:r>
              <a:rPr lang="en-US" sz="1600"/>
              <a:t>Fieldwork not yet initiated – currently in preparatory phase.</a:t>
            </a:r>
            <a:endParaRPr/>
          </a:p>
          <a:p>
            <a:pPr marL="285750" indent="-285750">
              <a:lnSpc>
                <a:spcPct val="120000"/>
              </a:lnSpc>
              <a:spcBef>
                <a:spcPts val="600"/>
              </a:spcBef>
              <a:buFont typeface="Arial"/>
              <a:buChar char="•"/>
              <a:defRPr/>
            </a:pPr>
            <a:r>
              <a:rPr lang="en-US" sz="1600"/>
              <a:t>Focus on survey study (WP4) and register data acquisition (start delivery in November 2025), will inform field work.</a:t>
            </a:r>
            <a:endParaRPr/>
          </a:p>
          <a:p>
            <a:pPr marL="285750" indent="-285750">
              <a:lnSpc>
                <a:spcPct val="120000"/>
              </a:lnSpc>
              <a:spcBef>
                <a:spcPts val="600"/>
              </a:spcBef>
              <a:buFont typeface="Arial"/>
              <a:buChar char="•"/>
              <a:defRPr/>
            </a:pPr>
            <a:r>
              <a:rPr lang="en-US" sz="1600"/>
              <a:t>Preliminary mapping of </a:t>
            </a:r>
            <a:r>
              <a:rPr lang="en-US" sz="1600"/>
              <a:t>DeSO</a:t>
            </a:r>
            <a:r>
              <a:rPr lang="en-US" sz="1600"/>
              <a:t> areas in </a:t>
            </a:r>
            <a:r>
              <a:rPr lang="en-US" sz="1600"/>
              <a:t>Västerbotten</a:t>
            </a:r>
            <a:r>
              <a:rPr lang="en-US" sz="1600"/>
              <a:t> and Gotland completed to outline local dynamics.</a:t>
            </a:r>
            <a:endParaRPr/>
          </a:p>
          <a:p>
            <a:pPr marL="285750" indent="-285750">
              <a:lnSpc>
                <a:spcPct val="120000"/>
              </a:lnSpc>
              <a:spcBef>
                <a:spcPts val="600"/>
              </a:spcBef>
              <a:buFont typeface="Arial"/>
              <a:buChar char="•"/>
              <a:defRPr/>
            </a:pPr>
            <a:r>
              <a:rPr lang="en-GB" sz="1600"/>
              <a:t>Started assembling literature on the two cases and began reading.</a:t>
            </a:r>
            <a:endParaRPr/>
          </a:p>
          <a:p>
            <a:pPr marL="0" indent="0">
              <a:buNone/>
              <a:defRPr/>
            </a:pPr>
            <a:endParaRPr lang="en-GB" sz="2400">
              <a:solidFill>
                <a:schemeClr val="tx2"/>
              </a:solidFill>
            </a:endParaRPr>
          </a:p>
          <a:p>
            <a:pPr marL="0" indent="0">
              <a:buNone/>
              <a:defRPr/>
            </a:pPr>
            <a:endParaRPr lang="en-GB" sz="2400">
              <a:solidFill>
                <a:schemeClr val="tx2"/>
              </a:solidFill>
            </a:endParaRPr>
          </a:p>
          <a:p>
            <a:pPr marL="0" indent="0">
              <a:buNone/>
              <a:defRPr/>
            </a:pPr>
            <a:r>
              <a:rPr lang="en-GB" sz="2400">
                <a:solidFill>
                  <a:schemeClr val="tx2"/>
                </a:solidFill>
              </a:rPr>
              <a:t> </a:t>
            </a:r>
            <a:endParaRPr/>
          </a:p>
          <a:p>
            <a:pPr marL="0" indent="0">
              <a:buNone/>
              <a:defRPr/>
            </a:pPr>
            <a:endParaRPr lang="en-GB" sz="2400">
              <a:solidFill>
                <a:schemeClr val="tx2"/>
              </a:solidFill>
            </a:endParaRPr>
          </a:p>
        </p:txBody>
      </p:sp>
      <p:sp>
        <p:nvSpPr>
          <p:cNvPr id="815160886" name="Espace réservé du numéro de diapositive 3"/>
          <p:cNvSpPr>
            <a:spLocks noGrp="1"/>
          </p:cNvSpPr>
          <p:nvPr>
            <p:ph type="sldNum" sz="quarter" idx="12"/>
          </p:nvPr>
        </p:nvSpPr>
        <p:spPr bwMode="auto"/>
        <p:txBody>
          <a:bodyPr/>
          <a:lstStyle/>
          <a:p>
            <a:pPr>
              <a:defRPr/>
            </a:pPr>
            <a:fld id="{C3FAF1D1-79C1-9D49-839F-729F0DFA8ED0}" type="slidenum">
              <a:rPr lang="en-GB">
                <a:solidFill>
                  <a:schemeClr val="accent6"/>
                </a:solidFill>
              </a:rPr>
              <a:t>17</a:t>
            </a:fld>
            <a:endParaRPr lang="en-GB">
              <a:solidFill>
                <a:schemeClr val="accent6"/>
              </a:solidFill>
            </a:endParaRPr>
          </a:p>
        </p:txBody>
      </p:sp>
      <p:pic>
        <p:nvPicPr>
          <p:cNvPr id="1486801002" name="Picture 2"/>
          <p:cNvPicPr>
            <a:picLocks noChangeAspect="1" noChangeArrowheads="1"/>
          </p:cNvPicPr>
          <p:nvPr/>
        </p:nvPicPr>
        <p:blipFill rotWithShape="1">
          <a:blip r:embed="rId3"/>
          <a:stretch/>
        </p:blipFill>
        <p:spPr bwMode="auto">
          <a:xfrm>
            <a:off x="6096000" y="329661"/>
            <a:ext cx="5755482" cy="3429000"/>
          </a:xfrm>
          <a:prstGeom prst="rect">
            <a:avLst/>
          </a:prstGeom>
          <a:noFill/>
        </p:spPr>
      </p:pic>
      <p:pic>
        <p:nvPicPr>
          <p:cNvPr id="1316394397" name="Picture 2"/>
          <p:cNvPicPr>
            <a:picLocks noChangeAspect="1" noChangeArrowheads="1"/>
          </p:cNvPicPr>
          <p:nvPr/>
        </p:nvPicPr>
        <p:blipFill rotWithShape="1">
          <a:blip r:embed="rId3"/>
          <a:stretch/>
        </p:blipFill>
        <p:spPr bwMode="auto">
          <a:xfrm>
            <a:off x="6096000" y="288097"/>
            <a:ext cx="5755482" cy="3429000"/>
          </a:xfrm>
          <a:prstGeom prst="rect">
            <a:avLst/>
          </a:prstGeom>
          <a:noFill/>
        </p:spPr>
      </p:pic>
      <p:pic>
        <p:nvPicPr>
          <p:cNvPr id="132660392" name="Picture 4"/>
          <p:cNvPicPr>
            <a:picLocks noChangeAspect="1" noChangeArrowheads="1"/>
          </p:cNvPicPr>
          <p:nvPr/>
        </p:nvPicPr>
        <p:blipFill rotWithShape="1">
          <a:blip r:embed="rId4"/>
          <a:srcRect l="-16076" t="1094" r="16075" b="-1093"/>
          <a:stretch/>
        </p:blipFill>
        <p:spPr bwMode="auto">
          <a:xfrm>
            <a:off x="4993482" y="3861339"/>
            <a:ext cx="6858000" cy="2667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73288646" name="Titre 1"/>
          <p:cNvSpPr>
            <a:spLocks noGrp="1"/>
          </p:cNvSpPr>
          <p:nvPr>
            <p:ph type="title" hasCustomPrompt="1"/>
          </p:nvPr>
        </p:nvSpPr>
        <p:spPr bwMode="auto"/>
        <p:txBody>
          <a:bodyPr/>
          <a:lstStyle/>
          <a:p>
            <a:pPr>
              <a:defRPr/>
            </a:pPr>
            <a:r>
              <a:rPr lang="en-US"/>
              <a:t>Building a data-driven urban-rural typology</a:t>
            </a:r>
            <a:endParaRPr/>
          </a:p>
        </p:txBody>
      </p:sp>
      <p:sp>
        <p:nvSpPr>
          <p:cNvPr id="367738441" name="Espace réservé du texte 2"/>
          <p:cNvSpPr>
            <a:spLocks noGrp="1"/>
          </p:cNvSpPr>
          <p:nvPr>
            <p:ph type="body" idx="1" hasCustomPrompt="1"/>
          </p:nvPr>
        </p:nvSpPr>
        <p:spPr bwMode="auto"/>
        <p:txBody>
          <a:bodyPr/>
          <a:lstStyle/>
          <a:p>
            <a:pPr>
              <a:defRPr/>
            </a:pPr>
            <a:r>
              <a:rPr lang="en-US"/>
              <a:t>Preliminary results</a:t>
            </a:r>
            <a:endParaRPr/>
          </a:p>
        </p:txBody>
      </p:sp>
      <p:sp>
        <p:nvSpPr>
          <p:cNvPr id="2089569951" name="Espace réservé du numéro de diapositive 5"/>
          <p:cNvSpPr>
            <a:spLocks noGrp="1"/>
          </p:cNvSpPr>
          <p:nvPr>
            <p:ph type="sldNum" sz="quarter" idx="12"/>
          </p:nvPr>
        </p:nvSpPr>
        <p:spPr bwMode="auto"/>
        <p:txBody>
          <a:bodyPr/>
          <a:lstStyle/>
          <a:p>
            <a:pPr>
              <a:defRPr/>
            </a:pPr>
            <a:fld id="{5D80CCFD-BC86-8C83-1B97-822EB7DA408A}"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12376329" name="Titre 1"/>
          <p:cNvSpPr>
            <a:spLocks noGrp="1"/>
          </p:cNvSpPr>
          <p:nvPr>
            <p:ph type="title" hasCustomPrompt="1"/>
          </p:nvPr>
        </p:nvSpPr>
        <p:spPr bwMode="auto"/>
        <p:txBody>
          <a:bodyPr/>
          <a:lstStyle/>
          <a:p>
            <a:pPr>
              <a:defRPr/>
            </a:pPr>
            <a:r>
              <a:rPr lang="en-US"/>
              <a:t>Data &amp; Motivation</a:t>
            </a:r>
            <a:endParaRPr/>
          </a:p>
        </p:txBody>
      </p:sp>
      <p:sp>
        <p:nvSpPr>
          <p:cNvPr id="1062319544"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55000" lnSpcReduction="9000"/>
          </a:bodyPr>
          <a:lstStyle/>
          <a:p>
            <a:pPr>
              <a:defRPr/>
            </a:pPr>
            <a:r>
              <a:rPr lang="fr-FR" sz="2800" b="0" i="0" u="none" strike="noStrike" cap="none" spc="0">
                <a:solidFill>
                  <a:schemeClr val="tx1"/>
                </a:solidFill>
                <a:latin typeface="Arial"/>
                <a:ea typeface="Arial"/>
                <a:cs typeface="Arial"/>
              </a:rPr>
              <a:t>Sweden's 290 municipalities are routinely classified by</a:t>
            </a:r>
            <a:r>
              <a:rPr lang="fr-FR" sz="2800" b="0" i="0" u="none" strike="noStrike" cap="none" spc="0">
                <a:solidFill>
                  <a:schemeClr val="tx1"/>
                </a:solidFill>
                <a:latin typeface="Arial"/>
                <a:ea typeface="Arial"/>
                <a:cs typeface="Arial"/>
              </a:rPr>
              <a:t> administrative or population-size rules (SCB). These categories</a:t>
            </a:r>
            <a:r>
              <a:rPr lang="fr-FR" sz="2800" b="0" i="0" u="none" strike="noStrike" cap="none" spc="0">
                <a:solidFill>
                  <a:schemeClr val="tx1"/>
                </a:solidFill>
                <a:latin typeface="Arial"/>
                <a:ea typeface="Arial"/>
                <a:cs typeface="Arial"/>
              </a:rPr>
              <a:t> are imposed from outside the data.</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This analysis builds a typology from the data itself:</a:t>
            </a:r>
            <a:r>
              <a:rPr lang="en-US" sz="2800" b="0" i="0" u="none" strike="noStrike" cap="none" spc="0">
                <a:solidFill>
                  <a:schemeClr val="tx1"/>
                </a:solidFill>
                <a:latin typeface="Arial"/>
                <a:ea typeface="Arial"/>
                <a:cs typeface="Arial"/>
              </a:rPr>
              <a:t> H</a:t>
            </a:r>
            <a:r>
              <a:rPr lang="fr-FR" sz="2800" b="0" i="0" u="none" strike="noStrike" cap="none" spc="0">
                <a:solidFill>
                  <a:schemeClr val="tx1"/>
                </a:solidFill>
                <a:latin typeface="Arial"/>
                <a:ea typeface="Arial"/>
                <a:cs typeface="Arial"/>
              </a:rPr>
              <a:t>ow do municipalities differ across </a:t>
            </a:r>
            <a:r>
              <a:rPr lang="en-US" sz="2800" b="0" i="0" u="none" strike="noStrike" cap="none" spc="0">
                <a:solidFill>
                  <a:schemeClr val="tx1"/>
                </a:solidFill>
                <a:latin typeface="Arial"/>
                <a:ea typeface="Arial"/>
                <a:cs typeface="Arial"/>
              </a:rPr>
              <a:t>{</a:t>
            </a:r>
            <a:r>
              <a:rPr lang="fr-FR" sz="2800" b="0" i="0" u="none" strike="noStrike" cap="none" spc="0">
                <a:solidFill>
                  <a:schemeClr val="tx1"/>
                </a:solidFill>
                <a:latin typeface="Arial"/>
                <a:ea typeface="Arial"/>
                <a:cs typeface="Arial"/>
              </a:rPr>
              <a:t>six</a:t>
            </a:r>
            <a:r>
              <a:rPr lang="en-US" sz="2800" b="0" i="0" u="none" strike="noStrike" cap="none" spc="0">
                <a:solidFill>
                  <a:schemeClr val="tx1"/>
                </a:solidFill>
                <a:latin typeface="Arial"/>
                <a:ea typeface="Arial"/>
                <a:cs typeface="Arial"/>
              </a:rPr>
              <a:t>}</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dimensions?</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Data source:</a:t>
            </a:r>
            <a:r>
              <a:rPr lang="fr-FR" sz="2800" b="0" i="0" u="none" strike="noStrike" cap="none" spc="0">
                <a:solidFill>
                  <a:schemeClr val="tx1"/>
                </a:solidFill>
                <a:latin typeface="Arial"/>
                <a:ea typeface="Arial"/>
                <a:cs typeface="Arial"/>
              </a:rPr>
              <a:t> Statistics Sweden, 2022 sampling</a:t>
            </a:r>
            <a:r>
              <a:rPr lang="fr-FR" sz="2800" b="0" i="0" u="none" strike="noStrike" cap="none" spc="0">
                <a:solidFill>
                  <a:schemeClr val="tx1"/>
                </a:solidFill>
                <a:latin typeface="Arial"/>
                <a:ea typeface="Arial"/>
                <a:cs typeface="Arial"/>
              </a:rPr>
              <a:t>.</a:t>
            </a:r>
            <a:endParaRPr lang="fr-FR" sz="2800" b="0" i="0" u="none" strike="noStrike" cap="none" spc="0">
              <a:solidFill>
                <a:schemeClr val="tx1"/>
              </a:solidFill>
              <a:latin typeface="Arial"/>
              <a:ea typeface="Arial"/>
              <a:cs typeface="Arial"/>
            </a:endParaRPr>
          </a:p>
          <a:p>
            <a:pPr>
              <a:defRPr/>
            </a:pPr>
            <a:r>
              <a:rPr lang="en-US" sz="2800" b="1" i="0" u="none" strike="noStrike" cap="none" spc="0">
                <a:solidFill>
                  <a:schemeClr val="tx1"/>
                </a:solidFill>
                <a:latin typeface="Arial"/>
                <a:ea typeface="Arial"/>
                <a:cs typeface="Arial"/>
              </a:rPr>
              <a:t>Method:</a:t>
            </a:r>
            <a:r>
              <a:rPr lang="en-US" sz="2800" b="0" i="0" u="none" strike="noStrike" cap="none" spc="0">
                <a:solidFill>
                  <a:schemeClr val="tx1"/>
                </a:solidFill>
                <a:latin typeface="Arial"/>
                <a:ea typeface="Arial"/>
                <a:cs typeface="Arial"/>
              </a:rPr>
              <a:t> Correspondence Analysis + Agglomerative Hierarchical Clustering</a:t>
            </a:r>
            <a:endParaRPr lang="fr-FR" sz="2800" b="0" i="0" u="none" strike="noStrike" cap="none" spc="0">
              <a:solidFill>
                <a:schemeClr val="tx1"/>
              </a:solidFill>
              <a:latin typeface="Arial"/>
              <a:ea typeface="Arial"/>
              <a:cs typeface="Arial"/>
            </a:endParaRPr>
          </a:p>
          <a:p>
            <a:pPr>
              <a:defRPr/>
            </a:pPr>
            <a:r>
              <a:rPr lang="fr-FR" sz="2800" b="1" i="0" u="none" strike="noStrike" cap="none" spc="0">
                <a:solidFill>
                  <a:schemeClr val="tx1"/>
                </a:solidFill>
                <a:latin typeface="Arial"/>
                <a:ea typeface="Arial"/>
                <a:cs typeface="Arial"/>
              </a:rPr>
              <a:t>Key pre-processing:</a:t>
            </a:r>
            <a:r>
              <a:rPr lang="fr-FR" sz="2800" b="0" i="0" u="none" strike="noStrike" cap="none" spc="0">
                <a:solidFill>
                  <a:schemeClr val="tx1"/>
                </a:solidFill>
                <a:latin typeface="Arial"/>
                <a:ea typeface="Arial"/>
                <a:cs typeface="Arial"/>
              </a:rPr>
              <a:t> block normalisation. Within each block,</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every municipality is rescaled to the same total. This prevents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Stockholm, Göteborg and Malmö from dominating the analysis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simply because they are large.</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Six </a:t>
            </a:r>
            <a:r>
              <a:rPr lang="fr-FR" sz="2800" b="1" i="0" u="none" strike="noStrike" cap="none" spc="0">
                <a:solidFill>
                  <a:schemeClr val="tx1"/>
                </a:solidFill>
                <a:latin typeface="Arial"/>
                <a:ea typeface="Arial"/>
                <a:cs typeface="Arial"/>
              </a:rPr>
              <a:t>ACTIVE </a:t>
            </a:r>
            <a:r>
              <a:rPr lang="fr-FR" sz="2800" b="0" i="0" u="none" strike="noStrike" cap="none" spc="0">
                <a:solidFill>
                  <a:schemeClr val="tx1"/>
                </a:solidFill>
                <a:latin typeface="Arial"/>
                <a:ea typeface="Arial"/>
                <a:cs typeface="Arial"/>
              </a:rPr>
              <a:t>variable blocks: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Education (4 attainment levels)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Employment (16 activity sectors)</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Housing (rented / tenant-owned / owner-occupied)</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Workplace mobility (commuters in, out, working locally)</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Migration (in- and outmigration)</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Demography (retirees, number of localities)</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Two </a:t>
            </a:r>
            <a:r>
              <a:rPr lang="fr-FR" sz="2800" b="1" i="0" u="none" strike="noStrike" cap="none" spc="0">
                <a:solidFill>
                  <a:schemeClr val="tx1"/>
                </a:solidFill>
                <a:latin typeface="Arial"/>
                <a:ea typeface="Arial"/>
                <a:cs typeface="Arial"/>
              </a:rPr>
              <a:t>SUPPLEMENTARY </a:t>
            </a:r>
            <a:r>
              <a:rPr lang="fr-FR" sz="2800" b="0" i="0" u="none" strike="noStrike" cap="none" spc="0">
                <a:solidFill>
                  <a:schemeClr val="tx1"/>
                </a:solidFill>
                <a:latin typeface="Arial"/>
                <a:ea typeface="Arial"/>
                <a:cs typeface="Arial"/>
              </a:rPr>
              <a:t>blocks projected post-hoc:</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Educational provision (pre-school through HE, by ownership)</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Opinion (survey satisfaction with local schools)</a:t>
            </a:r>
            <a:endParaRPr lang="fr-FR" sz="2800" b="0" i="0" u="none" strike="noStrike" cap="none" spc="0">
              <a:solidFill>
                <a:schemeClr val="tx1"/>
              </a:solidFill>
              <a:latin typeface="Arial"/>
              <a:cs typeface="Arial"/>
            </a:endParaRPr>
          </a:p>
        </p:txBody>
      </p:sp>
      <p:sp>
        <p:nvSpPr>
          <p:cNvPr id="803507627" name="Espace réservé du numéro de diapositive 5"/>
          <p:cNvSpPr>
            <a:spLocks noGrp="1"/>
          </p:cNvSpPr>
          <p:nvPr>
            <p:ph type="sldNum" sz="quarter" idx="12"/>
          </p:nvPr>
        </p:nvSpPr>
        <p:spPr bwMode="auto"/>
        <p:txBody>
          <a:bodyPr/>
          <a:lstStyle/>
          <a:p>
            <a:pPr>
              <a:defRPr/>
            </a:pPr>
            <a:fld id="{DE0BFA51-57EC-060E-8AFD-AF6A09997490}" type="slidenum">
              <a:rPr lang="en-GB"/>
              <a:t>17</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13262432" name="Title 1"/>
          <p:cNvSpPr>
            <a:spLocks noGrp="1"/>
          </p:cNvSpPr>
          <p:nvPr>
            <p:ph type="title"/>
          </p:nvPr>
        </p:nvSpPr>
        <p:spPr bwMode="auto">
          <a:xfrm>
            <a:off x="838200" y="425378"/>
            <a:ext cx="10515600" cy="1205057"/>
          </a:xfrm>
        </p:spPr>
        <p:txBody>
          <a:bodyPr/>
          <a:lstStyle/>
          <a:p>
            <a:pPr>
              <a:defRPr/>
            </a:pPr>
            <a:r>
              <a:rPr lang="sv-SE">
                <a:latin typeface="Arial Narrow"/>
              </a:rPr>
              <a:t>Presentation</a:t>
            </a:r>
            <a:endParaRPr lang="en-GB"/>
          </a:p>
        </p:txBody>
      </p:sp>
      <p:sp>
        <p:nvSpPr>
          <p:cNvPr id="737482608" name="Content Placeholder 2"/>
          <p:cNvSpPr>
            <a:spLocks noGrp="1"/>
          </p:cNvSpPr>
          <p:nvPr>
            <p:ph idx="1"/>
          </p:nvPr>
        </p:nvSpPr>
        <p:spPr bwMode="auto"/>
        <p:txBody>
          <a:bodyPr>
            <a:noAutofit/>
          </a:bodyPr>
          <a:lstStyle/>
          <a:p>
            <a:pPr>
              <a:defRPr/>
            </a:pPr>
            <a:r>
              <a:rPr lang="sv-SE" sz="2000">
                <a:latin typeface="Arial Narrow"/>
              </a:rPr>
              <a:t>Project </a:t>
            </a:r>
            <a:r>
              <a:rPr lang="sv-SE" sz="2000" i="1">
                <a:latin typeface="Arial Narrow"/>
              </a:rPr>
              <a:t>RUral</a:t>
            </a:r>
            <a:r>
              <a:rPr lang="sv-SE" sz="2000" i="1">
                <a:latin typeface="Arial Narrow"/>
              </a:rPr>
              <a:t> Revival: A Life In The </a:t>
            </a:r>
            <a:r>
              <a:rPr lang="sv-SE" sz="2000" i="1">
                <a:latin typeface="Arial Narrow"/>
              </a:rPr>
              <a:t>Inspirational</a:t>
            </a:r>
            <a:r>
              <a:rPr lang="sv-SE" sz="2000" i="1">
                <a:latin typeface="Arial Narrow"/>
              </a:rPr>
              <a:t> Countryside (RURALITIC)</a:t>
            </a:r>
            <a:r>
              <a:rPr lang="sv-SE" sz="2000">
                <a:latin typeface="Arial Narrow"/>
              </a:rPr>
              <a:t>, 2025–2028 </a:t>
            </a:r>
            <a:r>
              <a:rPr lang="en-US" sz="2000">
                <a:latin typeface="Arial Narrow"/>
              </a:rPr>
              <a:t> - Mikael</a:t>
            </a:r>
            <a:r>
              <a:rPr lang="sv-SE" sz="2000">
                <a:latin typeface="Arial Narrow"/>
              </a:rPr>
              <a:t> </a:t>
            </a:r>
            <a:endParaRPr/>
          </a:p>
          <a:p>
            <a:pPr>
              <a:defRPr/>
            </a:pPr>
            <a:r>
              <a:rPr lang="en-US" sz="2000">
                <a:latin typeface="Arial Narrow"/>
              </a:rPr>
              <a:t>The Swedish part of the project - Mikael</a:t>
            </a:r>
            <a:endParaRPr/>
          </a:p>
          <a:p>
            <a:pPr>
              <a:defRPr/>
            </a:pPr>
            <a:r>
              <a:rPr lang="en-US" sz="2000">
                <a:latin typeface="Arial Narrow"/>
              </a:rPr>
              <a:t>Statistical databases - Laura</a:t>
            </a:r>
            <a:endParaRPr/>
          </a:p>
          <a:p>
            <a:pPr>
              <a:defRPr/>
            </a:pPr>
            <a:r>
              <a:rPr lang="en-US" sz="2000">
                <a:latin typeface="Arial Narrow"/>
              </a:rPr>
              <a:t>Statistical analyses (example of municipalities) - Pablo</a:t>
            </a:r>
            <a:br>
              <a:rPr lang="en-US" sz="2000">
                <a:latin typeface="Arial Narrow"/>
              </a:rPr>
            </a:br>
            <a:r>
              <a:rPr lang="en-US" sz="2000">
                <a:latin typeface="Arial Narrow"/>
              </a:rPr>
              <a:t>Questionary - Felix</a:t>
            </a:r>
            <a:endParaRPr/>
          </a:p>
          <a:p>
            <a:pPr>
              <a:defRPr/>
            </a:pPr>
            <a:r>
              <a:rPr lang="en-US" sz="2000">
                <a:latin typeface="Arial Narrow"/>
              </a:rPr>
              <a:t>Case studies - Mikael</a:t>
            </a:r>
            <a:endParaRPr lang="en-GB" sz="2000"/>
          </a:p>
        </p:txBody>
      </p:sp>
      <p:sp>
        <p:nvSpPr>
          <p:cNvPr id="202995151" name="Slide Number Placeholder 3"/>
          <p:cNvSpPr>
            <a:spLocks noGrp="1"/>
          </p:cNvSpPr>
          <p:nvPr>
            <p:ph type="sldNum" sz="quarter" idx="12"/>
          </p:nvPr>
        </p:nvSpPr>
        <p:spPr bwMode="auto"/>
        <p:txBody>
          <a:bodyPr/>
          <a:lstStyle/>
          <a:p>
            <a:pPr>
              <a:defRPr/>
            </a:pPr>
            <a:fld id="{C3FAF1D1-79C1-9D49-839F-729F0DFA8ED0}" type="slidenum">
              <a:rPr lang="en-GB"/>
              <a:t>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24398458" name="Espace réservé du numéro de diapositive 3"/>
          <p:cNvSpPr>
            <a:spLocks noGrp="1"/>
          </p:cNvSpPr>
          <p:nvPr>
            <p:ph type="sldNum" sz="quarter" idx="12"/>
          </p:nvPr>
        </p:nvSpPr>
        <p:spPr bwMode="auto"/>
        <p:txBody>
          <a:bodyPr/>
          <a:lstStyle/>
          <a:p>
            <a:pPr>
              <a:defRPr/>
            </a:pPr>
            <a:fld id="{C324E26C-C5CA-390C-B5C0-C14527A051C9}" type="slidenum">
              <a:rPr lang="en-GB"/>
              <a:t>&lt;#&gt;</a:t>
            </a:fld>
            <a:endParaRPr lang="en-GB"/>
          </a:p>
        </p:txBody>
      </p:sp>
      <p:pic>
        <p:nvPicPr>
          <p:cNvPr id="779872503" name=""/>
          <p:cNvPicPr>
            <a:picLocks noChangeAspect="1"/>
          </p:cNvPicPr>
          <p:nvPr/>
        </p:nvPicPr>
        <p:blipFill rotWithShape="1">
          <a:blip r:embed="rId3"/>
          <a:stretch/>
        </p:blipFill>
        <p:spPr bwMode="auto">
          <a:xfrm>
            <a:off x="707571" y="0"/>
            <a:ext cx="10776857"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55193059" name="Titre 1"/>
          <p:cNvSpPr>
            <a:spLocks noGrp="1"/>
          </p:cNvSpPr>
          <p:nvPr>
            <p:ph type="title" hasCustomPrompt="1"/>
          </p:nvPr>
        </p:nvSpPr>
        <p:spPr bwMode="auto"/>
        <p:txBody>
          <a:bodyPr/>
          <a:lstStyle/>
          <a:p>
            <a:pPr>
              <a:defRPr/>
            </a:pPr>
            <a:endParaRPr/>
          </a:p>
        </p:txBody>
      </p:sp>
      <p:sp>
        <p:nvSpPr>
          <p:cNvPr id="1293494104"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fr-FR" sz="2800" b="1" i="0" u="none" strike="noStrike" cap="none" spc="0">
                <a:solidFill>
                  <a:schemeClr val="tx1"/>
                </a:solidFill>
                <a:latin typeface="Arial"/>
                <a:ea typeface="Arial"/>
                <a:cs typeface="Arial"/>
              </a:rPr>
              <a:t>Dim 1 (rural–urban): </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Left pole → agriculture, mining &amp;</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manufacturing, owner-occupied housing, upper-secondary education.</a:t>
            </a:r>
            <a:endParaRPr lang="fr-FR" sz="2800" b="0" i="0" u="none" strike="noStrike" cap="none" spc="0">
              <a:solidFill>
                <a:schemeClr val="tx1"/>
              </a:solidFill>
              <a:latin typeface="Arial"/>
              <a:cs typeface="Arial"/>
            </a:endParaRPr>
          </a:p>
          <a:p>
            <a:pPr lvl="1">
              <a:defRPr/>
            </a:pPr>
            <a:r>
              <a:rPr lang="fr-FR" sz="2400" b="0" i="0" u="none" strike="noStrike" cap="none" spc="0">
                <a:solidFill>
                  <a:schemeClr val="tx1"/>
                </a:solidFill>
                <a:latin typeface="Arial"/>
                <a:ea typeface="Arial"/>
                <a:cs typeface="Arial"/>
              </a:rPr>
              <a:t>Right pole → IT, finance, professional services, post-graduate</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attainment, apartment housing.</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Dim 2 (labour-market self-containment): </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Top → residents work</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where they live (Göteborg, Malmö, Umeå).</a:t>
            </a:r>
            <a:endParaRPr lang="fr-FR" sz="2800" b="0" i="0" u="none" strike="noStrike" cap="none" spc="0">
              <a:solidFill>
                <a:schemeClr val="tx1"/>
              </a:solidFill>
              <a:latin typeface="Arial"/>
              <a:ea typeface="Arial"/>
              <a:cs typeface="Arial"/>
            </a:endParaRPr>
          </a:p>
          <a:p>
            <a:pPr lvl="1">
              <a:defRPr/>
            </a:pPr>
            <a:r>
              <a:rPr lang="fr-FR" sz="2400" b="0" i="0" u="none" strike="noStrike" cap="none" spc="0">
                <a:solidFill>
                  <a:schemeClr val="tx1"/>
                </a:solidFill>
                <a:latin typeface="Arial"/>
                <a:ea typeface="Arial"/>
                <a:cs typeface="Arial"/>
              </a:rPr>
              <a:t>Bottom → outbound</a:t>
            </a:r>
            <a:r>
              <a:rPr lang="en-US" sz="2400" b="0" i="0" u="none" strike="noStrike" cap="none" spc="0">
                <a:solidFill>
                  <a:schemeClr val="tx1"/>
                </a:solidFill>
                <a:latin typeface="Arial"/>
                <a:ea typeface="Arial"/>
                <a:cs typeface="Arial"/>
              </a:rPr>
              <a:t> </a:t>
            </a:r>
            <a:r>
              <a:rPr lang="fr-FR" sz="2400" b="0" i="0" u="none" strike="noStrike" cap="none" spc="0">
                <a:solidFill>
                  <a:schemeClr val="tx1"/>
                </a:solidFill>
                <a:latin typeface="Arial"/>
                <a:ea typeface="Arial"/>
                <a:cs typeface="Arial"/>
              </a:rPr>
              <a:t>commuters, residential satellites (Knivsta, Salem, Staffanstorp).</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Together Dim 1 + Dim 2 account for ~65% of total variability.</a:t>
            </a:r>
            <a:endParaRPr/>
          </a:p>
        </p:txBody>
      </p:sp>
      <p:sp>
        <p:nvSpPr>
          <p:cNvPr id="18416627" name="Espace réservé du numéro de diapositive 5"/>
          <p:cNvSpPr>
            <a:spLocks noGrp="1"/>
          </p:cNvSpPr>
          <p:nvPr>
            <p:ph type="sldNum" sz="quarter" idx="12"/>
          </p:nvPr>
        </p:nvSpPr>
        <p:spPr bwMode="auto"/>
        <p:txBody>
          <a:bodyPr/>
          <a:lstStyle/>
          <a:p>
            <a:pPr>
              <a:defRPr/>
            </a:pPr>
            <a:fld id="{21995B34-2932-3378-5CEE-E77360EF4FD9}" type="slidenum">
              <a:rPr lang="en-GB"/>
              <a:t>19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3669135" name="Espace réservé du numéro de diapositive 3"/>
          <p:cNvSpPr>
            <a:spLocks noGrp="1"/>
          </p:cNvSpPr>
          <p:nvPr>
            <p:ph type="sldNum" sz="quarter" idx="12"/>
          </p:nvPr>
        </p:nvSpPr>
        <p:spPr bwMode="auto"/>
        <p:txBody>
          <a:bodyPr/>
          <a:lstStyle/>
          <a:p>
            <a:pPr>
              <a:defRPr/>
            </a:pPr>
            <a:fld id="{B54C2FA8-F83B-CECB-C9A2-7DEACCF4301C}" type="slidenum">
              <a:rPr lang="en-GB"/>
              <a:t>21</a:t>
            </a:fld>
            <a:endParaRPr lang="en-GB"/>
          </a:p>
        </p:txBody>
      </p:sp>
      <p:pic>
        <p:nvPicPr>
          <p:cNvPr id="157413471" name=""/>
          <p:cNvPicPr>
            <a:picLocks noChangeAspect="1"/>
          </p:cNvPicPr>
          <p:nvPr/>
        </p:nvPicPr>
        <p:blipFill rotWithShape="1">
          <a:blip r:embed="rId3"/>
          <a:stretch/>
        </p:blipFill>
        <p:spPr bwMode="auto">
          <a:xfrm>
            <a:off x="0" y="935181"/>
            <a:ext cx="12191999" cy="498763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87064279" name="Espace réservé du numéro de diapositive 3"/>
          <p:cNvSpPr>
            <a:spLocks noGrp="1"/>
          </p:cNvSpPr>
          <p:nvPr>
            <p:ph type="sldNum" sz="quarter" idx="12"/>
          </p:nvPr>
        </p:nvSpPr>
        <p:spPr bwMode="auto"/>
        <p:txBody>
          <a:bodyPr/>
          <a:lstStyle/>
          <a:p>
            <a:pPr>
              <a:defRPr/>
            </a:pPr>
            <a:fld id="{963A27B2-5DF1-BA93-E73D-505AA6197041}" type="slidenum">
              <a:rPr lang="en-GB"/>
              <a:t>20</a:t>
            </a:fld>
            <a:endParaRPr lang="en-GB"/>
          </a:p>
        </p:txBody>
      </p:sp>
      <p:pic>
        <p:nvPicPr>
          <p:cNvPr id="515666213" name=""/>
          <p:cNvPicPr>
            <a:picLocks noChangeAspect="1"/>
          </p:cNvPicPr>
          <p:nvPr/>
        </p:nvPicPr>
        <p:blipFill rotWithShape="1">
          <a:blip r:embed="rId3"/>
          <a:stretch/>
        </p:blipFill>
        <p:spPr bwMode="auto">
          <a:xfrm>
            <a:off x="707571" y="0"/>
            <a:ext cx="10776857" cy="6858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74561482" name="Espace réservé du numéro de diapositive 3"/>
          <p:cNvSpPr>
            <a:spLocks noGrp="1"/>
          </p:cNvSpPr>
          <p:nvPr>
            <p:ph type="sldNum" sz="quarter" idx="12"/>
          </p:nvPr>
        </p:nvSpPr>
        <p:spPr bwMode="auto"/>
        <p:txBody>
          <a:bodyPr/>
          <a:lstStyle/>
          <a:p>
            <a:pPr>
              <a:defRPr/>
            </a:pPr>
            <a:fld id="{039C559B-D14A-8EF7-57CB-D69E4426D7D0}" type="slidenum">
              <a:rPr lang="en-GB"/>
              <a:t>21</a:t>
            </a:fld>
            <a:endParaRPr lang="en-GB"/>
          </a:p>
        </p:txBody>
      </p:sp>
      <p:pic>
        <p:nvPicPr>
          <p:cNvPr id="422495315" name=""/>
          <p:cNvPicPr>
            <a:picLocks noChangeAspect="1"/>
          </p:cNvPicPr>
          <p:nvPr/>
        </p:nvPicPr>
        <p:blipFill rotWithShape="1">
          <a:blip r:embed="rId3"/>
          <a:stretch/>
        </p:blipFill>
        <p:spPr bwMode="auto">
          <a:xfrm>
            <a:off x="0" y="126999"/>
            <a:ext cx="12191999" cy="66039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25151733" name="Titre 1"/>
          <p:cNvSpPr>
            <a:spLocks noGrp="1"/>
          </p:cNvSpPr>
          <p:nvPr>
            <p:ph type="title" hasCustomPrompt="1"/>
          </p:nvPr>
        </p:nvSpPr>
        <p:spPr bwMode="auto"/>
        <p:txBody>
          <a:bodyPr/>
          <a:lstStyle/>
          <a:p>
            <a:pPr>
              <a:defRPr/>
            </a:pPr>
            <a:r>
              <a:rPr lang="en-US"/>
              <a:t>Cluster Description</a:t>
            </a:r>
            <a:endParaRPr/>
          </a:p>
        </p:txBody>
      </p:sp>
      <p:sp>
        <p:nvSpPr>
          <p:cNvPr id="1335570009" name="Espace réservé du contenu 2"/>
          <p:cNvSpPr>
            <a:spLocks noGrp="1"/>
          </p:cNvSpPr>
          <p:nvPr>
            <p:ph sz="half" idx="1" hasCustomPrompt="1"/>
          </p:nvPr>
        </p:nvSpPr>
        <p:spPr bwMode="auto"/>
        <p:txBody>
          <a:bodyPr vertOverflow="overflow" horzOverflow="overflow" vert="horz" wrap="square" lIns="91440" tIns="45720" rIns="91440" bIns="45720" numCol="1" spcCol="0" rtlCol="0" fromWordArt="0" anchor="t" anchorCtr="0" forceAA="0" upright="0" compatLnSpc="0">
            <a:normAutofit/>
          </a:bodyPr>
          <a:lstStyle/>
          <a:p>
            <a:pPr marL="0" indent="0">
              <a:buClr>
                <a:schemeClr val="accent1"/>
              </a:buClr>
              <a:buFont typeface="Arial"/>
              <a:buNone/>
              <a:defRPr/>
            </a:pPr>
            <a:r>
              <a:rPr lang="fr-FR" sz="1500" b="1" i="0" u="none" strike="noStrike" cap="none" spc="0">
                <a:solidFill>
                  <a:schemeClr val="tx1"/>
                </a:solidFill>
                <a:latin typeface="Arial"/>
                <a:ea typeface="Arial"/>
                <a:cs typeface="Arial"/>
              </a:rPr>
              <a:t>Cl </a:t>
            </a:r>
            <a:r>
              <a:rPr lang="en-US" sz="1500" b="1" i="0" u="none" strike="noStrike" cap="none" spc="0">
                <a:solidFill>
                  <a:schemeClr val="tx1"/>
                </a:solidFill>
                <a:latin typeface="Arial"/>
                <a:ea typeface="Arial"/>
                <a:cs typeface="Arial"/>
              </a:rPr>
              <a:t>1:</a:t>
            </a:r>
            <a:r>
              <a:rPr lang="fr-FR" sz="1500" b="1" i="0" u="none" strike="noStrike" cap="none" spc="0">
                <a:solidFill>
                  <a:schemeClr val="tx1"/>
                </a:solidFill>
                <a:latin typeface="Arial"/>
                <a:ea typeface="Arial"/>
                <a:cs typeface="Arial"/>
              </a:rPr>
              <a:t> Remote &amp; peripheral</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Most rural extreme. Agriculture/forestry/fishing, sparsely</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populated, own full educational infrastructure at every age</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(komvux, preschool). Examples: Kiruna, Piteå, Skellefteå, Gotland.</a:t>
            </a:r>
            <a:endParaRPr sz="1500" b="0" i="0" u="none" strike="noStrike" cap="none" spc="0">
              <a:solidFill>
                <a:schemeClr val="tx1"/>
              </a:solidFill>
              <a:latin typeface="Arial"/>
              <a:cs typeface="Arial"/>
            </a:endParaRPr>
          </a:p>
          <a:p>
            <a:pPr marL="0" indent="0">
              <a:buClr>
                <a:schemeClr val="accent1"/>
              </a:buClr>
              <a:buFont typeface="Arial"/>
              <a:buNone/>
              <a:defRPr/>
            </a:pPr>
            <a:r>
              <a:rPr lang="fr-FR" sz="1500" b="1" i="0" u="none" strike="noStrike" cap="none" spc="0">
                <a:solidFill>
                  <a:schemeClr val="tx1"/>
                </a:solidFill>
                <a:latin typeface="Arial"/>
                <a:ea typeface="Arial"/>
                <a:cs typeface="Arial"/>
              </a:rPr>
              <a:t>Cl 2</a:t>
            </a:r>
            <a:r>
              <a:rPr lang="en-US" sz="1500" b="1" i="0" u="none" strike="noStrike" cap="none" spc="0">
                <a:solidFill>
                  <a:schemeClr val="tx1"/>
                </a:solidFill>
                <a:latin typeface="Arial"/>
                <a:ea typeface="Arial"/>
                <a:cs typeface="Arial"/>
              </a:rPr>
              <a:t>:</a:t>
            </a:r>
            <a:r>
              <a:rPr lang="fr-FR" sz="1500" b="1" i="0" u="none" strike="noStrike" cap="none" spc="0">
                <a:solidFill>
                  <a:schemeClr val="tx1"/>
                </a:solidFill>
                <a:latin typeface="Arial"/>
                <a:ea typeface="Arial"/>
                <a:cs typeface="Arial"/>
              </a:rPr>
              <a:t> Central industrial towns</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Rural-industrial, but not as remote. Mining &amp; manufacturing</a:t>
            </a:r>
            <a:r>
              <a:rPr lang="fr-FR" sz="1500" b="0" i="0" u="none" strike="noStrike" cap="none" spc="0">
                <a:solidFill>
                  <a:schemeClr val="tx1"/>
                </a:solidFill>
                <a:latin typeface="Arial"/>
                <a:ea typeface="Arial"/>
                <a:cs typeface="Arial"/>
              </a:rPr>
              <a:t> dominant. Owner-occupied housing, upper-secondary ceiling.</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Examples: Falköping, Lindesberg, Hedemora.</a:t>
            </a:r>
            <a:endParaRPr sz="1500" b="0" i="0" u="none" strike="noStrike" cap="none" spc="0">
              <a:solidFill>
                <a:schemeClr val="tx1"/>
              </a:solidFill>
              <a:latin typeface="Arial"/>
              <a:cs typeface="Arial"/>
            </a:endParaRPr>
          </a:p>
          <a:p>
            <a:pPr marL="0" indent="0">
              <a:buClr>
                <a:schemeClr val="accent1"/>
              </a:buClr>
              <a:buFont typeface="Arial"/>
              <a:buNone/>
              <a:defRPr/>
            </a:pPr>
            <a:r>
              <a:rPr lang="fr-FR" sz="1500" b="1" i="0" u="none" strike="noStrike" cap="none" spc="0">
                <a:solidFill>
                  <a:schemeClr val="tx1"/>
                </a:solidFill>
                <a:latin typeface="Arial"/>
                <a:ea typeface="Arial"/>
                <a:cs typeface="Arial"/>
              </a:rPr>
              <a:t>Cl 3</a:t>
            </a:r>
            <a:r>
              <a:rPr lang="en-US" sz="1500" b="1" i="0" u="none" strike="noStrike" cap="none" spc="0">
                <a:solidFill>
                  <a:schemeClr val="tx1"/>
                </a:solidFill>
                <a:latin typeface="Arial"/>
                <a:ea typeface="Arial"/>
                <a:cs typeface="Arial"/>
              </a:rPr>
              <a:t>:</a:t>
            </a:r>
            <a:r>
              <a:rPr lang="fr-FR" sz="1500" b="1" i="0" u="none" strike="noStrike" cap="none" spc="0">
                <a:solidFill>
                  <a:schemeClr val="tx1"/>
                </a:solidFill>
                <a:latin typeface="Arial"/>
                <a:ea typeface="Arial"/>
                <a:cs typeface="Arial"/>
              </a:rPr>
              <a:t> Peri-rural commuter belt</a:t>
            </a:r>
            <a:endParaRPr sz="1500" b="0" i="0" u="none" strike="noStrike" cap="none" spc="0">
              <a:solidFill>
                <a:schemeClr val="tx1"/>
              </a:solidFill>
              <a:latin typeface="Arial"/>
              <a:cs typeface="Arial"/>
            </a:endParaRPr>
          </a:p>
          <a:p>
            <a:pPr>
              <a:defRPr/>
            </a:pPr>
            <a:r>
              <a:rPr lang="fr-FR" sz="1500" b="0" i="0" u="none" strike="noStrike" cap="none" spc="0">
                <a:solidFill>
                  <a:schemeClr val="tx1"/>
                </a:solidFill>
                <a:latin typeface="Arial"/>
                <a:ea typeface="Arial"/>
                <a:cs typeface="Arial"/>
              </a:rPr>
              <a:t>Small southern and central rural municipalities. Many residents</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commute out. Owner-occupied, construction and agriculture visible.</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Below-average satisfaction with local high schools.</a:t>
            </a:r>
            <a:r>
              <a:rPr lang="en-US" sz="1500" b="0" i="0" u="none" strike="noStrike" cap="none" spc="0">
                <a:solidFill>
                  <a:schemeClr val="tx1"/>
                </a:solidFill>
                <a:latin typeface="Arial"/>
                <a:ea typeface="Arial"/>
                <a:cs typeface="Arial"/>
              </a:rPr>
              <a:t> </a:t>
            </a:r>
            <a:r>
              <a:rPr lang="fr-FR" sz="1500" b="0" i="0" u="none" strike="noStrike" cap="none" spc="0">
                <a:solidFill>
                  <a:schemeClr val="tx1"/>
                </a:solidFill>
                <a:latin typeface="Arial"/>
                <a:ea typeface="Arial"/>
                <a:cs typeface="Arial"/>
              </a:rPr>
              <a:t>Examples: Tomelilla, Osby, Klippan, Sölvesborg.</a:t>
            </a:r>
            <a:endParaRPr lang="fr-FR" sz="2800" b="0" i="0" u="none" strike="noStrike" cap="none" spc="0">
              <a:solidFill>
                <a:schemeClr val="tx1"/>
              </a:solidFill>
              <a:latin typeface="Arial"/>
              <a:cs typeface="Arial"/>
            </a:endParaRPr>
          </a:p>
        </p:txBody>
      </p:sp>
      <p:sp>
        <p:nvSpPr>
          <p:cNvPr id="1088752248" name="Espace réservé du contenu 3"/>
          <p:cNvSpPr>
            <a:spLocks noGrp="1"/>
          </p:cNvSpPr>
          <p:nvPr>
            <p:ph sz="half" idx="2" hasCustomPrompt="1"/>
          </p:nvPr>
        </p:nvSpPr>
        <p:spPr bwMode="auto"/>
        <p:txBody>
          <a:bodyPr vertOverflow="overflow" horzOverflow="overflow" vert="horz" wrap="square" lIns="91440" tIns="45720" rIns="91440" bIns="45720" numCol="1" spcCol="0" rtlCol="0" fromWordArt="0" anchor="t" anchorCtr="0" forceAA="0" upright="0" compatLnSpc="0">
            <a:normAutofit fontScale="90000" lnSpcReduction="2000"/>
          </a:bodyPr>
          <a:lstStyle/>
          <a:p>
            <a:pPr marL="0" indent="0">
              <a:buClr>
                <a:schemeClr val="accent1"/>
              </a:buClr>
              <a:buFont typeface="Arial"/>
              <a:buNone/>
              <a:defRPr/>
            </a:pPr>
            <a:r>
              <a:rPr lang="fr-FR" sz="1700" b="1" i="0" u="none" strike="noStrike" cap="none" spc="0">
                <a:solidFill>
                  <a:schemeClr val="tx1"/>
                </a:solidFill>
                <a:latin typeface="Arial"/>
                <a:ea typeface="Arial"/>
                <a:cs typeface="Arial"/>
              </a:rPr>
              <a:t>Cl 4</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Regional service centres</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Mid-sized cities with self-contained labour markets. Rented and</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tenant-owned housing, public administration, post-secondary</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attainment. Examples: Göteborg, Malmö, Umeå, Linköping, Kalmar.</a:t>
            </a:r>
            <a:endParaRPr sz="1700" b="0" i="0" u="none" strike="noStrike" cap="none" spc="0">
              <a:solidFill>
                <a:schemeClr val="tx1"/>
              </a:solidFill>
              <a:latin typeface="Arial"/>
              <a:cs typeface="Arial"/>
            </a:endParaRPr>
          </a:p>
          <a:p>
            <a:pPr marL="0" indent="0">
              <a:buClr>
                <a:schemeClr val="accent1"/>
              </a:buClr>
              <a:buFont typeface="Arial"/>
              <a:buNone/>
              <a:defRPr/>
            </a:pPr>
            <a:r>
              <a:rPr lang="fr-FR" sz="1700" b="1" i="0" u="none" strike="noStrike" cap="none" spc="0">
                <a:solidFill>
                  <a:schemeClr val="tx1"/>
                </a:solidFill>
                <a:latin typeface="Arial"/>
                <a:ea typeface="Arial"/>
                <a:cs typeface="Arial"/>
              </a:rPr>
              <a:t>Cl 5</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Affluent suburbs &amp; university satellites</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Outbound commuters, post-secondary attainment, tenant-owned</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housing. Residential satellites whose labour markets sit elsewhere.</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Examples: Lund, Mölndal, Partille, Huddinge, Knivsta, Kungsbacka.</a:t>
            </a:r>
            <a:endParaRPr sz="1700" b="0" i="0" u="none" strike="noStrike" cap="none" spc="0">
              <a:solidFill>
                <a:schemeClr val="tx1"/>
              </a:solidFill>
              <a:latin typeface="Arial"/>
              <a:cs typeface="Arial"/>
            </a:endParaRPr>
          </a:p>
          <a:p>
            <a:pPr marL="0" indent="0">
              <a:buClr>
                <a:schemeClr val="accent1"/>
              </a:buClr>
              <a:buFont typeface="Arial"/>
              <a:buNone/>
              <a:defRPr/>
            </a:pPr>
            <a:r>
              <a:rPr lang="fr-FR" sz="1700" b="1" i="0" u="none" strike="noStrike" cap="none" spc="0">
                <a:solidFill>
                  <a:schemeClr val="tx1"/>
                </a:solidFill>
                <a:latin typeface="Arial"/>
                <a:ea typeface="Arial"/>
                <a:cs typeface="Arial"/>
              </a:rPr>
              <a:t>Cl 6</a:t>
            </a:r>
            <a:r>
              <a:rPr lang="en-US" sz="1700" b="1" i="0" u="none" strike="noStrike" cap="none" spc="0">
                <a:solidFill>
                  <a:schemeClr val="tx1"/>
                </a:solidFill>
                <a:latin typeface="Arial"/>
                <a:ea typeface="Arial"/>
                <a:cs typeface="Arial"/>
              </a:rPr>
              <a:t>:</a:t>
            </a:r>
            <a:r>
              <a:rPr lang="fr-FR" sz="1700" b="1" i="0" u="none" strike="noStrike" cap="none" spc="0">
                <a:solidFill>
                  <a:schemeClr val="tx1"/>
                </a:solidFill>
                <a:latin typeface="Arial"/>
                <a:ea typeface="Arial"/>
                <a:cs typeface="Arial"/>
              </a:rPr>
              <a:t> Inner Stockholm core</a:t>
            </a:r>
            <a:endParaRPr sz="1700" b="1" i="0" u="none" strike="noStrike" cap="none" spc="0">
              <a:solidFill>
                <a:schemeClr val="tx1"/>
              </a:solidFill>
              <a:latin typeface="Arial"/>
              <a:cs typeface="Arial"/>
            </a:endParaRPr>
          </a:p>
          <a:p>
            <a:pPr>
              <a:defRPr/>
            </a:pPr>
            <a:r>
              <a:rPr lang="fr-FR" sz="1700" b="0" i="0" u="none" strike="noStrike" cap="none" spc="0">
                <a:solidFill>
                  <a:schemeClr val="tx1"/>
                </a:solidFill>
                <a:latin typeface="Arial"/>
                <a:ea typeface="Arial"/>
                <a:cs typeface="Arial"/>
              </a:rPr>
              <a:t>Inbound commuting, IT and finance employment, apartment housing,</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post-graduate attainment at extreme levels. These are destinations</a:t>
            </a:r>
            <a:r>
              <a:rPr lang="fr-FR" sz="1700" b="0" i="0" u="none" strike="noStrike" cap="none" spc="0">
                <a:solidFill>
                  <a:schemeClr val="tx1"/>
                </a:solidFill>
                <a:latin typeface="Arial"/>
                <a:ea typeface="Arial"/>
                <a:cs typeface="Arial"/>
              </a:rPr>
              <a:t>in the commuting network, not origins.</a:t>
            </a:r>
            <a:r>
              <a:rPr lang="en-US" sz="1700" b="0" i="0" u="none" strike="noStrike" cap="none" spc="0">
                <a:solidFill>
                  <a:schemeClr val="tx1"/>
                </a:solidFill>
                <a:latin typeface="Arial"/>
                <a:ea typeface="Arial"/>
                <a:cs typeface="Arial"/>
              </a:rPr>
              <a:t> </a:t>
            </a:r>
            <a:r>
              <a:rPr lang="fr-FR" sz="1700" b="0" i="0" u="none" strike="noStrike" cap="none" spc="0">
                <a:solidFill>
                  <a:schemeClr val="tx1"/>
                </a:solidFill>
                <a:latin typeface="Arial"/>
                <a:ea typeface="Arial"/>
                <a:cs typeface="Arial"/>
              </a:rPr>
              <a:t>Examples: Stockholm, Solna, Sundbyberg, Danderyd, Lidingö, Täby.</a:t>
            </a:r>
            <a:endParaRPr sz="1700" b="0" i="0" u="none" strike="noStrike" cap="none" spc="0">
              <a:solidFill>
                <a:schemeClr val="tx1"/>
              </a:solidFill>
              <a:latin typeface="Arial"/>
              <a:cs typeface="Arial"/>
            </a:endParaRPr>
          </a:p>
        </p:txBody>
      </p:sp>
      <p:sp>
        <p:nvSpPr>
          <p:cNvPr id="1451508728" name="Espace réservé du numéro de diapositive 6"/>
          <p:cNvSpPr>
            <a:spLocks noGrp="1"/>
          </p:cNvSpPr>
          <p:nvPr>
            <p:ph type="sldNum" sz="quarter" idx="12"/>
          </p:nvPr>
        </p:nvSpPr>
        <p:spPr bwMode="auto"/>
        <p:txBody>
          <a:bodyPr/>
          <a:lstStyle/>
          <a:p>
            <a:pPr>
              <a:defRPr/>
            </a:pPr>
            <a:fld id="{864B50E9-11E6-889F-A118-7482EF976B79}" type="slidenum">
              <a:rPr lang="en-GB"/>
              <a:t>&lt;#&gt;</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68307742" name="Titre 1"/>
          <p:cNvSpPr>
            <a:spLocks noGrp="1"/>
          </p:cNvSpPr>
          <p:nvPr>
            <p:ph type="title" hasCustomPrompt="1"/>
          </p:nvPr>
        </p:nvSpPr>
        <p:spPr bwMode="auto"/>
        <p:txBody>
          <a:bodyPr/>
          <a:lstStyle/>
          <a:p>
            <a:pPr>
              <a:defRPr/>
            </a:pPr>
            <a:r>
              <a:rPr lang="en-US"/>
              <a:t>Preliminary Conclusions</a:t>
            </a:r>
            <a:endParaRPr/>
          </a:p>
        </p:txBody>
      </p:sp>
      <p:sp>
        <p:nvSpPr>
          <p:cNvPr id="1777130972" name="Espace réservé du contenu 2"/>
          <p:cNvSpPr>
            <a:spLocks noGrp="1"/>
          </p:cNvSpPr>
          <p:nvPr>
            <p:ph idx="1" hasCustomPrompt="1"/>
          </p:nvPr>
        </p:nvSpPr>
        <p:spPr bwMode="auto"/>
        <p:txBody>
          <a:bodyPr vertOverflow="overflow" horzOverflow="overflow" vert="horz" wrap="square" lIns="91440" tIns="45720" rIns="91440" bIns="45720" numCol="1" spcCol="0" rtlCol="0" fromWordArt="0" anchor="t" anchorCtr="0" forceAA="0" upright="0" compatLnSpc="0">
            <a:normAutofit fontScale="70000" lnSpcReduction="6000"/>
          </a:bodyPr>
          <a:lstStyle/>
          <a:p>
            <a:pPr>
              <a:defRPr/>
            </a:pPr>
            <a:r>
              <a:rPr lang="fr-FR" sz="2800" b="1" i="0" u="none" strike="noStrike" cap="none" spc="0">
                <a:solidFill>
                  <a:schemeClr val="tx1"/>
                </a:solidFill>
                <a:latin typeface="Arial"/>
                <a:ea typeface="Arial"/>
                <a:cs typeface="Arial"/>
              </a:rPr>
              <a:t>"Rural" is not one thing.</a:t>
            </a:r>
            <a:r>
              <a:rPr lang="fr-FR" sz="2800" b="0" i="0" u="none" strike="noStrike" cap="none" spc="0">
                <a:solidFill>
                  <a:schemeClr val="tx1"/>
                </a:solidFill>
                <a:latin typeface="Arial"/>
                <a:ea typeface="Arial"/>
                <a:cs typeface="Arial"/>
              </a:rPr>
              <a:t> The data split rural Sweden into three distinct types</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remote &amp; peripheral, central industrial, and peri-rural commuter</a:t>
            </a:r>
            <a:r>
              <a:rPr lang="en-US" sz="2800" b="0" i="0" u="none" strike="noStrike" cap="none" spc="0">
                <a:solidFill>
                  <a:schemeClr val="tx1"/>
                </a:solidFill>
                <a:latin typeface="Arial"/>
                <a:ea typeface="Arial"/>
                <a:cs typeface="Arial"/>
              </a:rPr>
              <a:t>, </a:t>
            </a:r>
            <a:r>
              <a:rPr lang="fr-FR" sz="2800" b="0" i="0" u="none" strike="noStrike" cap="none" spc="0">
                <a:solidFill>
                  <a:schemeClr val="tx1"/>
                </a:solidFill>
                <a:latin typeface="Arial"/>
                <a:ea typeface="Arial"/>
                <a:cs typeface="Arial"/>
              </a:rPr>
              <a:t>each with a different relationship to employment, housing and services.</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The biggest break is within rural, not between rural and urban.</a:t>
            </a:r>
            <a:r>
              <a:rPr lang="fr-FR" sz="2800" b="0" i="0" u="none" strike="noStrike" cap="none" spc="0">
                <a:solidFill>
                  <a:schemeClr val="tx1"/>
                </a:solidFill>
                <a:latin typeface="Arial"/>
                <a:ea typeface="Arial"/>
                <a:cs typeface="Arial"/>
              </a:rPr>
              <a:t> What separates cluster 1 &amp; 2 from cluster 3 is not size but labour-market self-containment: industrial and peripheral municipalities retain their workforce locally, peri-rural ones do not.</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Whether a municipality is </a:t>
            </a:r>
            <a:r>
              <a:rPr lang="fr-FR" sz="2800" b="1" i="0" u="none" strike="noStrike" cap="none" spc="0">
                <a:solidFill>
                  <a:schemeClr val="tx1"/>
                </a:solidFill>
                <a:latin typeface="Arial"/>
                <a:ea typeface="Arial"/>
                <a:cs typeface="Arial"/>
              </a:rPr>
              <a:t>self-contained or export-dependent</a:t>
            </a:r>
            <a:r>
              <a:rPr lang="fr-FR" sz="2800" b="0" i="0" u="none" strike="noStrike" cap="none" spc="0">
                <a:solidFill>
                  <a:schemeClr val="tx1"/>
                </a:solidFill>
                <a:latin typeface="Arial"/>
                <a:ea typeface="Arial"/>
                <a:cs typeface="Arial"/>
              </a:rPr>
              <a:t> (in labour-market terms) cuts across the urban–rural gradient and drives cluster membership independently.</a:t>
            </a:r>
            <a:endParaRPr lang="fr-FR" sz="2800" b="0" i="0" u="none" strike="noStrike" cap="none" spc="0">
              <a:solidFill>
                <a:schemeClr val="tx1"/>
              </a:solidFill>
              <a:latin typeface="Arial"/>
              <a:cs typeface="Arial"/>
            </a:endParaRPr>
          </a:p>
          <a:p>
            <a:pPr>
              <a:defRPr/>
            </a:pPr>
            <a:r>
              <a:rPr lang="fr-FR" sz="2800" b="1" i="0" u="none" strike="noStrike" cap="none" spc="0">
                <a:solidFill>
                  <a:schemeClr val="tx1"/>
                </a:solidFill>
                <a:latin typeface="Arial"/>
                <a:ea typeface="Arial"/>
                <a:cs typeface="Arial"/>
              </a:rPr>
              <a:t>"Urban" also splits in two.</a:t>
            </a:r>
            <a:r>
              <a:rPr lang="fr-FR" sz="2800" b="0" i="0" u="none" strike="noStrike" cap="none" spc="0">
                <a:solidFill>
                  <a:schemeClr val="tx1"/>
                </a:solidFill>
                <a:latin typeface="Arial"/>
                <a:ea typeface="Arial"/>
                <a:cs typeface="Arial"/>
              </a:rPr>
              <a:t> Regional service centres (Cl. 4) and the metropolitan region (Cl. 5 &amp; 6) are both urban but structurally different — one is self-contained, the other is organised around a commuting hierarchy.</a:t>
            </a:r>
            <a:endParaRPr lang="fr-FR" sz="2800" b="0" i="0" u="none" strike="noStrike" cap="none" spc="0">
              <a:solidFill>
                <a:schemeClr val="tx1"/>
              </a:solidFill>
              <a:latin typeface="Arial"/>
              <a:cs typeface="Arial"/>
            </a:endParaRPr>
          </a:p>
          <a:p>
            <a:pPr>
              <a:defRPr/>
            </a:pPr>
            <a:r>
              <a:rPr lang="fr-FR" sz="2800" b="0" i="0" u="none" strike="noStrike" cap="none" spc="0">
                <a:solidFill>
                  <a:schemeClr val="tx1"/>
                </a:solidFill>
                <a:latin typeface="Arial"/>
                <a:ea typeface="Arial"/>
                <a:cs typeface="Arial"/>
              </a:rPr>
              <a:t>Within the metropolitan region,</a:t>
            </a:r>
            <a:r>
              <a:rPr lang="fr-FR" sz="2800" b="1" i="0" u="none" strike="noStrike" cap="none" spc="0">
                <a:solidFill>
                  <a:schemeClr val="tx1"/>
                </a:solidFill>
                <a:latin typeface="Arial"/>
                <a:ea typeface="Arial"/>
                <a:cs typeface="Arial"/>
              </a:rPr>
              <a:t> origins and destinations are distinct.</a:t>
            </a:r>
            <a:r>
              <a:rPr lang="fr-FR" sz="2800" b="0" i="0" u="none" strike="noStrike" cap="none" spc="0">
                <a:solidFill>
                  <a:schemeClr val="tx1"/>
                </a:solidFill>
                <a:latin typeface="Arial"/>
                <a:ea typeface="Arial"/>
                <a:cs typeface="Arial"/>
              </a:rPr>
              <a:t> Affluent suburbs send workers to the core; the inner Stockholm cluster receives them. The standard "Stockholm region" label conflates two opposite positions in the commuting network.</a:t>
            </a:r>
            <a:endParaRPr lang="fr-FR" sz="2800" b="0" i="0" u="none" strike="noStrike" cap="none" spc="0">
              <a:solidFill>
                <a:schemeClr val="tx1"/>
              </a:solidFill>
              <a:latin typeface="Arial"/>
              <a:cs typeface="Arial"/>
            </a:endParaRPr>
          </a:p>
        </p:txBody>
      </p:sp>
      <p:sp>
        <p:nvSpPr>
          <p:cNvPr id="1774513580" name="Espace réservé du numéro de diapositive 5"/>
          <p:cNvSpPr>
            <a:spLocks noGrp="1"/>
          </p:cNvSpPr>
          <p:nvPr>
            <p:ph type="sldNum" sz="quarter" idx="12"/>
          </p:nvPr>
        </p:nvSpPr>
        <p:spPr bwMode="auto"/>
        <p:txBody>
          <a:bodyPr/>
          <a:lstStyle/>
          <a:p>
            <a:pPr>
              <a:defRPr/>
            </a:pPr>
            <a:fld id="{952AB5F5-A2F8-A157-1F12-ADDDB93C2D27}"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979711761" name="Title 1"/>
          <p:cNvSpPr>
            <a:spLocks noGrp="1"/>
          </p:cNvSpPr>
          <p:nvPr>
            <p:ph type="title"/>
          </p:nvPr>
        </p:nvSpPr>
        <p:spPr bwMode="auto"/>
        <p:txBody>
          <a:bodyPr/>
          <a:lstStyle/>
          <a:p>
            <a:pPr>
              <a:defRPr/>
            </a:pPr>
            <a:endParaRPr lang="en-GB"/>
          </a:p>
        </p:txBody>
      </p:sp>
      <p:sp>
        <p:nvSpPr>
          <p:cNvPr id="132720885" name="Text Placeholder 2"/>
          <p:cNvSpPr>
            <a:spLocks noGrp="1"/>
          </p:cNvSpPr>
          <p:nvPr>
            <p:ph type="body" idx="1"/>
          </p:nvPr>
        </p:nvSpPr>
        <p:spPr bwMode="auto"/>
        <p:txBody>
          <a:bodyPr/>
          <a:lstStyle/>
          <a:p>
            <a:pPr>
              <a:defRPr/>
            </a:pPr>
            <a:endParaRPr lang="en-GB"/>
          </a:p>
        </p:txBody>
      </p:sp>
      <p:sp>
        <p:nvSpPr>
          <p:cNvPr id="1128258483" name="Content Placeholder 3"/>
          <p:cNvSpPr>
            <a:spLocks noGrp="1"/>
          </p:cNvSpPr>
          <p:nvPr>
            <p:ph sz="half" idx="2"/>
          </p:nvPr>
        </p:nvSpPr>
        <p:spPr bwMode="auto"/>
        <p:txBody>
          <a:bodyPr/>
          <a:lstStyle/>
          <a:p>
            <a:pPr>
              <a:defRPr/>
            </a:pPr>
            <a:endParaRPr lang="en-GB"/>
          </a:p>
        </p:txBody>
      </p:sp>
      <p:sp>
        <p:nvSpPr>
          <p:cNvPr id="695729518" name="Text Placeholder 4"/>
          <p:cNvSpPr>
            <a:spLocks noGrp="1"/>
          </p:cNvSpPr>
          <p:nvPr>
            <p:ph type="body" sz="quarter" idx="3"/>
          </p:nvPr>
        </p:nvSpPr>
        <p:spPr bwMode="auto"/>
        <p:txBody>
          <a:bodyPr/>
          <a:lstStyle/>
          <a:p>
            <a:pPr>
              <a:defRPr/>
            </a:pPr>
            <a:endParaRPr lang="en-GB"/>
          </a:p>
        </p:txBody>
      </p:sp>
      <p:sp>
        <p:nvSpPr>
          <p:cNvPr id="1918274588" name="Content Placeholder 5"/>
          <p:cNvSpPr>
            <a:spLocks noGrp="1"/>
          </p:cNvSpPr>
          <p:nvPr>
            <p:ph sz="quarter" idx="4"/>
          </p:nvPr>
        </p:nvSpPr>
        <p:spPr bwMode="auto"/>
        <p:txBody>
          <a:bodyPr/>
          <a:lstStyle/>
          <a:p>
            <a:pPr>
              <a:defRPr/>
            </a:pPr>
            <a:endParaRPr lang="en-GB"/>
          </a:p>
        </p:txBody>
      </p:sp>
      <p:sp>
        <p:nvSpPr>
          <p:cNvPr id="1648873842" name="Slide Number Placeholder 6"/>
          <p:cNvSpPr>
            <a:spLocks noGrp="1"/>
          </p:cNvSpPr>
          <p:nvPr>
            <p:ph type="sldNum" sz="quarter" idx="12"/>
          </p:nvPr>
        </p:nvSpPr>
        <p:spPr bwMode="auto"/>
        <p:txBody>
          <a:bodyPr/>
          <a:lstStyle/>
          <a:p>
            <a:pPr>
              <a:defRPr/>
            </a:pPr>
            <a:fld id="{C3FAF1D1-79C1-9D49-839F-729F0DFA8ED0}" type="slidenum">
              <a:rPr lang="en-GB"/>
              <a:t>18</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35903494" name="Title 1"/>
          <p:cNvSpPr>
            <a:spLocks noGrp="1"/>
          </p:cNvSpPr>
          <p:nvPr>
            <p:ph type="title"/>
          </p:nvPr>
        </p:nvSpPr>
        <p:spPr bwMode="auto"/>
        <p:txBody>
          <a:bodyPr/>
          <a:lstStyle/>
          <a:p>
            <a:pPr>
              <a:defRPr/>
            </a:pPr>
            <a:endParaRPr lang="en-GB"/>
          </a:p>
        </p:txBody>
      </p:sp>
      <p:pic>
        <p:nvPicPr>
          <p:cNvPr id="336426591" name="Picture Placeholder 6" descr="Close-up of hands touching wheat&#10;&#10;Description automatically generated"/>
          <p:cNvPicPr>
            <a:picLocks noChangeAspect="1" noGrp="1"/>
          </p:cNvPicPr>
          <p:nvPr>
            <p:ph type="pic" idx="1"/>
          </p:nvPr>
        </p:nvPicPr>
        <p:blipFill rotWithShape="1">
          <a:blip r:embed="rId3"/>
          <a:srcRect l="2508" t="0" r="2507" b="0"/>
          <a:stretch/>
        </p:blipFill>
        <p:spPr bwMode="auto"/>
      </p:pic>
      <p:sp>
        <p:nvSpPr>
          <p:cNvPr id="1448338081" name="Text Placeholder 3"/>
          <p:cNvSpPr>
            <a:spLocks noGrp="1"/>
          </p:cNvSpPr>
          <p:nvPr>
            <p:ph type="body" sz="half" idx="2"/>
          </p:nvPr>
        </p:nvSpPr>
        <p:spPr bwMode="auto"/>
        <p:txBody>
          <a:bodyPr/>
          <a:lstStyle/>
          <a:p>
            <a:pPr>
              <a:defRPr/>
            </a:pPr>
            <a:endParaRPr lang="en-GB"/>
          </a:p>
        </p:txBody>
      </p:sp>
      <p:sp>
        <p:nvSpPr>
          <p:cNvPr id="90995397" name="Slide Number Placeholder 4"/>
          <p:cNvSpPr>
            <a:spLocks noGrp="1"/>
          </p:cNvSpPr>
          <p:nvPr>
            <p:ph type="sldNum" sz="quarter" idx="12"/>
          </p:nvPr>
        </p:nvSpPr>
        <p:spPr bwMode="auto"/>
        <p:txBody>
          <a:bodyPr/>
          <a:lstStyle/>
          <a:p>
            <a:pPr>
              <a:defRPr/>
            </a:pPr>
            <a:fld id="{C3FAF1D1-79C1-9D49-839F-729F0DFA8ED0}" type="slidenum">
              <a:rPr lang="en-GB"/>
              <a:t>19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653258927" name="Title 1"/>
          <p:cNvSpPr>
            <a:spLocks noGrp="1"/>
          </p:cNvSpPr>
          <p:nvPr>
            <p:ph type="ctrTitle"/>
          </p:nvPr>
        </p:nvSpPr>
        <p:spPr bwMode="auto"/>
        <p:txBody>
          <a:bodyPr/>
          <a:lstStyle/>
          <a:p>
            <a:pPr>
              <a:defRPr/>
            </a:pPr>
            <a:endParaRPr lang="en-GB"/>
          </a:p>
        </p:txBody>
      </p:sp>
      <p:sp>
        <p:nvSpPr>
          <p:cNvPr id="703640107" name="Subtitle 2"/>
          <p:cNvSpPr>
            <a:spLocks noGrp="1"/>
          </p:cNvSpPr>
          <p:nvPr>
            <p:ph type="subTitle" idx="1"/>
          </p:nvPr>
        </p:nvSpPr>
        <p:spPr bwMode="auto"/>
        <p:txBody>
          <a:bodyPr/>
          <a:lstStyle/>
          <a:p>
            <a:pPr>
              <a:defRPr/>
            </a:pPr>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88344276" name="Title 1"/>
          <p:cNvSpPr>
            <a:spLocks noGrp="1"/>
          </p:cNvSpPr>
          <p:nvPr>
            <p:ph type="title"/>
          </p:nvPr>
        </p:nvSpPr>
        <p:spPr bwMode="auto">
          <a:xfrm>
            <a:off x="838200" y="425378"/>
            <a:ext cx="10515600" cy="1205057"/>
          </a:xfrm>
        </p:spPr>
        <p:txBody>
          <a:bodyPr/>
          <a:lstStyle/>
          <a:p>
            <a:pPr>
              <a:defRPr/>
            </a:pPr>
            <a:r>
              <a:rPr lang="sv-SE">
                <a:latin typeface="Arial Narrow"/>
              </a:rPr>
              <a:t>Introduction</a:t>
            </a:r>
            <a:endParaRPr lang="en-GB"/>
          </a:p>
        </p:txBody>
      </p:sp>
      <p:sp>
        <p:nvSpPr>
          <p:cNvPr id="1281354108" name="Content Placeholder 2"/>
          <p:cNvSpPr>
            <a:spLocks noGrp="1"/>
          </p:cNvSpPr>
          <p:nvPr>
            <p:ph idx="1"/>
          </p:nvPr>
        </p:nvSpPr>
        <p:spPr bwMode="auto"/>
        <p:txBody>
          <a:bodyPr>
            <a:noAutofit/>
          </a:bodyPr>
          <a:lstStyle/>
          <a:p>
            <a:pPr>
              <a:defRPr/>
            </a:pPr>
            <a:r>
              <a:rPr lang="sv-SE" sz="2000">
                <a:latin typeface="Arial Narrow"/>
              </a:rPr>
              <a:t>Part </a:t>
            </a:r>
            <a:r>
              <a:rPr lang="sv-SE" sz="2000">
                <a:latin typeface="Arial Narrow"/>
              </a:rPr>
              <a:t>of</a:t>
            </a:r>
            <a:r>
              <a:rPr lang="sv-SE" sz="2000">
                <a:latin typeface="Arial Narrow"/>
              </a:rPr>
              <a:t> </a:t>
            </a:r>
            <a:r>
              <a:rPr lang="sv-SE" sz="2000" i="1">
                <a:latin typeface="Arial Narrow"/>
              </a:rPr>
              <a:t>RUral</a:t>
            </a:r>
            <a:r>
              <a:rPr lang="sv-SE" sz="2000" i="1">
                <a:latin typeface="Arial Narrow"/>
              </a:rPr>
              <a:t> Revival: A Life In The </a:t>
            </a:r>
            <a:r>
              <a:rPr lang="sv-SE" sz="2000" i="1">
                <a:latin typeface="Arial Narrow"/>
              </a:rPr>
              <a:t>Inspirational</a:t>
            </a:r>
            <a:r>
              <a:rPr lang="sv-SE" sz="2000" i="1">
                <a:latin typeface="Arial Narrow"/>
              </a:rPr>
              <a:t> Countryside (RURALITIC)</a:t>
            </a:r>
            <a:r>
              <a:rPr lang="sv-SE" sz="2000">
                <a:latin typeface="Arial Narrow"/>
              </a:rPr>
              <a:t>, 2025–2028, </a:t>
            </a:r>
            <a:r>
              <a:rPr lang="sv-SE" sz="2000">
                <a:latin typeface="Arial Narrow"/>
              </a:rPr>
              <a:t>directed</a:t>
            </a:r>
            <a:r>
              <a:rPr lang="sv-SE" sz="2000">
                <a:latin typeface="Arial Narrow"/>
              </a:rPr>
              <a:t> by </a:t>
            </a:r>
            <a:r>
              <a:rPr lang="fr-FR" sz="2000">
                <a:latin typeface="Arial Narrow"/>
              </a:rPr>
              <a:t>Institut national de recherche pour l’agriculture, l’alimentation et l’environnement (</a:t>
            </a:r>
            <a:r>
              <a:rPr lang="sv-SE" sz="2000">
                <a:latin typeface="Arial Narrow"/>
              </a:rPr>
              <a:t>INRAE), </a:t>
            </a:r>
            <a:r>
              <a:rPr lang="en-US" sz="2000">
                <a:latin typeface="Arial Narrow"/>
              </a:rPr>
              <a:t>France, and covering 10 countries and 15 research environments. Funded by</a:t>
            </a:r>
            <a:r>
              <a:rPr lang="sv-SE" sz="2000">
                <a:latin typeface="Arial Narrow"/>
              </a:rPr>
              <a:t>EU, </a:t>
            </a:r>
            <a:r>
              <a:rPr lang="sv-SE" sz="2000">
                <a:latin typeface="Arial Narrow"/>
              </a:rPr>
              <a:t>Horizon</a:t>
            </a:r>
            <a:r>
              <a:rPr lang="sv-SE" sz="2000">
                <a:latin typeface="Arial Narrow"/>
              </a:rPr>
              <a:t> </a:t>
            </a:r>
            <a:r>
              <a:rPr lang="sv-SE" sz="2000">
                <a:latin typeface="Arial Narrow"/>
              </a:rPr>
              <a:t>Europe</a:t>
            </a:r>
            <a:r>
              <a:rPr lang="sv-SE" sz="2000">
                <a:latin typeface="Arial Narrow"/>
              </a:rPr>
              <a:t>. </a:t>
            </a:r>
            <a:endParaRPr/>
          </a:p>
          <a:p>
            <a:pPr>
              <a:defRPr/>
            </a:pPr>
            <a:r>
              <a:rPr lang="en-US" sz="2000">
                <a:latin typeface="Arial Narrow"/>
              </a:rPr>
              <a:t>France, the Netherlands, Great Britain, Sweden, Denmark, Portugal, Spain, Poland, Austria and Argentina.</a:t>
            </a:r>
            <a:endParaRPr/>
          </a:p>
          <a:p>
            <a:pPr>
              <a:defRPr/>
            </a:pPr>
            <a:r>
              <a:rPr lang="en-US" sz="2000">
                <a:latin typeface="Arial Narrow"/>
              </a:rPr>
              <a:t>Multidisciplinary: sociology, ethnography, economics, history, geography, etc. </a:t>
            </a:r>
            <a:br>
              <a:rPr lang="en-US" sz="2000">
                <a:latin typeface="Arial Narrow"/>
              </a:rPr>
            </a:br>
            <a:r>
              <a:rPr lang="en-US" sz="2000">
                <a:latin typeface="Arial Narrow"/>
              </a:rPr>
              <a:t>Many methods: statistics, econometrics, </a:t>
            </a:r>
            <a:r>
              <a:rPr lang="en-US" sz="2000">
                <a:latin typeface="Arial Narrow"/>
              </a:rPr>
              <a:t>cartology</a:t>
            </a:r>
            <a:r>
              <a:rPr lang="en-US" sz="2000">
                <a:latin typeface="Arial Narrow"/>
              </a:rPr>
              <a:t>, observation, surveys, interviews, document analyses, archival studies, conceptual analysis and development.</a:t>
            </a:r>
            <a:br>
              <a:rPr lang="en-US" sz="2000">
                <a:latin typeface="Arial Narrow"/>
              </a:rPr>
            </a:br>
            <a:r>
              <a:rPr lang="en-US" sz="2000">
                <a:latin typeface="Arial Narrow"/>
              </a:rPr>
              <a:t>A total of 9 work packages including conceptual research, history, new classification of rural areas, survey, case studies, mobility studies, database of rural ethnographies, and initiatives to develop rural areas and influence rural policy in Europe.</a:t>
            </a:r>
            <a:endParaRPr lang="en-GB" sz="2000"/>
          </a:p>
        </p:txBody>
      </p:sp>
      <p:sp>
        <p:nvSpPr>
          <p:cNvPr id="321675739" name="Slide Number Placeholder 3"/>
          <p:cNvSpPr>
            <a:spLocks noGrp="1"/>
          </p:cNvSpPr>
          <p:nvPr>
            <p:ph type="sldNum" sz="quarter" idx="12"/>
          </p:nvPr>
        </p:nvSpPr>
        <p:spPr bwMode="auto"/>
        <p:txBody>
          <a:bodyPr/>
          <a:lstStyle/>
          <a:p>
            <a:pPr>
              <a:defRPr/>
            </a:pPr>
            <a:fld id="{C3FAF1D1-79C1-9D49-839F-729F0DFA8ED0}" type="slidenum">
              <a:rPr lang="en-GB"/>
              <a:t>3</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620151832" name="Title 1"/>
          <p:cNvSpPr>
            <a:spLocks noGrp="1"/>
          </p:cNvSpPr>
          <p:nvPr>
            <p:ph type="title"/>
          </p:nvPr>
        </p:nvSpPr>
        <p:spPr bwMode="auto"/>
        <p:txBody>
          <a:bodyPr/>
          <a:lstStyle/>
          <a:p>
            <a:pPr>
              <a:defRPr/>
            </a:pPr>
            <a:endParaRPr lang="en-GB"/>
          </a:p>
        </p:txBody>
      </p:sp>
      <p:sp>
        <p:nvSpPr>
          <p:cNvPr id="869403063" name="Text Placeholder 2"/>
          <p:cNvSpPr>
            <a:spLocks noGrp="1"/>
          </p:cNvSpPr>
          <p:nvPr>
            <p:ph type="body" idx="1"/>
          </p:nvPr>
        </p:nvSpPr>
        <p:spPr bwMode="auto"/>
        <p:txBody>
          <a:bodyPr/>
          <a:lstStyle/>
          <a:p>
            <a:pPr>
              <a:defRPr/>
            </a:pPr>
            <a:endParaRPr lang="en-GB"/>
          </a:p>
        </p:txBody>
      </p:sp>
      <p:sp>
        <p:nvSpPr>
          <p:cNvPr id="317804938" name="Slide Number Placeholder 3"/>
          <p:cNvSpPr>
            <a:spLocks noGrp="1"/>
          </p:cNvSpPr>
          <p:nvPr>
            <p:ph type="sldNum" sz="quarter" idx="12"/>
          </p:nvPr>
        </p:nvSpPr>
        <p:spPr bwMode="auto"/>
        <p:txBody>
          <a:bodyPr/>
          <a:lstStyle/>
          <a:p>
            <a:pPr>
              <a:defRPr/>
            </a:pPr>
            <a:fld id="{C3FAF1D1-79C1-9D49-839F-729F0DFA8ED0}" type="slidenum">
              <a:rPr lang="en-GB"/>
              <a:t>21</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021265442" name="Title 1"/>
          <p:cNvSpPr>
            <a:spLocks noGrp="1"/>
          </p:cNvSpPr>
          <p:nvPr>
            <p:ph type="title"/>
          </p:nvPr>
        </p:nvSpPr>
        <p:spPr bwMode="auto"/>
        <p:txBody>
          <a:bodyPr/>
          <a:lstStyle/>
          <a:p>
            <a:pPr>
              <a:defRPr/>
            </a:pPr>
            <a:endParaRPr lang="en-GB"/>
          </a:p>
        </p:txBody>
      </p:sp>
      <p:sp>
        <p:nvSpPr>
          <p:cNvPr id="1159693603" name="Text Placeholder 2"/>
          <p:cNvSpPr>
            <a:spLocks noGrp="1"/>
          </p:cNvSpPr>
          <p:nvPr>
            <p:ph type="body" idx="1"/>
          </p:nvPr>
        </p:nvSpPr>
        <p:spPr bwMode="auto"/>
        <p:txBody>
          <a:bodyPr/>
          <a:lstStyle/>
          <a:p>
            <a:pPr>
              <a:defRPr/>
            </a:pPr>
            <a:endParaRPr lang="en-GB"/>
          </a:p>
        </p:txBody>
      </p:sp>
      <p:sp>
        <p:nvSpPr>
          <p:cNvPr id="1820386981" name="Slide Number Placeholder 3"/>
          <p:cNvSpPr>
            <a:spLocks noGrp="1"/>
          </p:cNvSpPr>
          <p:nvPr>
            <p:ph type="sldNum" sz="quarter" idx="12"/>
          </p:nvPr>
        </p:nvSpPr>
        <p:spPr bwMode="auto"/>
        <p:txBody>
          <a:bodyPr/>
          <a:lstStyle/>
          <a:p>
            <a:pPr>
              <a:defRPr/>
            </a:pPr>
            <a:fld id="{C3FAF1D1-79C1-9D49-839F-729F0DFA8ED0}" type="slidenum">
              <a:rPr lang="en-GB"/>
              <a:t>22</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68232127" name="Title 1"/>
          <p:cNvSpPr>
            <a:spLocks noGrp="1"/>
          </p:cNvSpPr>
          <p:nvPr>
            <p:ph type="title"/>
          </p:nvPr>
        </p:nvSpPr>
        <p:spPr bwMode="auto"/>
        <p:txBody>
          <a:bodyPr/>
          <a:lstStyle/>
          <a:p>
            <a:pPr>
              <a:defRPr/>
            </a:pPr>
            <a:r>
              <a:rPr lang="en-GB" sz="4400" spc="0">
                <a:latin typeface="Arial Narrow"/>
              </a:rPr>
              <a:t>Transistion</a:t>
            </a:r>
            <a:r>
              <a:rPr lang="en-GB" sz="4400" spc="0">
                <a:latin typeface="Arial Narrow"/>
              </a:rPr>
              <a:t> processes</a:t>
            </a:r>
            <a:endParaRPr lang="en-GB"/>
          </a:p>
        </p:txBody>
      </p:sp>
      <p:sp>
        <p:nvSpPr>
          <p:cNvPr id="989554222" name="Content Placeholder 2"/>
          <p:cNvSpPr>
            <a:spLocks noGrp="1"/>
          </p:cNvSpPr>
          <p:nvPr>
            <p:ph idx="1"/>
          </p:nvPr>
        </p:nvSpPr>
        <p:spPr bwMode="auto"/>
        <p:txBody>
          <a:bodyPr>
            <a:noAutofit/>
          </a:bodyPr>
          <a:lstStyle/>
          <a:p>
            <a:pPr>
              <a:defRPr/>
            </a:pPr>
            <a:r>
              <a:rPr lang="en-US" sz="2000">
                <a:latin typeface="Arial Narrow"/>
              </a:rPr>
              <a:t>Covid and the exodus to the countryside that followed in its wake</a:t>
            </a:r>
            <a:br>
              <a:rPr lang="en-US" sz="2000">
                <a:latin typeface="Arial Narrow"/>
              </a:rPr>
            </a:br>
            <a:r>
              <a:rPr lang="en-US" sz="2000">
                <a:latin typeface="Arial Narrow"/>
              </a:rPr>
              <a:t>De- and reindustrialization </a:t>
            </a:r>
            <a:br>
              <a:rPr lang="en-US" sz="2000">
                <a:latin typeface="Arial Narrow"/>
              </a:rPr>
            </a:br>
            <a:r>
              <a:rPr lang="en-US" sz="2000">
                <a:latin typeface="Arial Narrow"/>
              </a:rPr>
              <a:t>Tourism and ecological industries</a:t>
            </a:r>
            <a:br>
              <a:rPr lang="en-US" sz="2000">
                <a:latin typeface="Arial Narrow"/>
              </a:rPr>
            </a:br>
            <a:r>
              <a:rPr lang="en-US" sz="2000">
                <a:latin typeface="Arial Narrow"/>
              </a:rPr>
              <a:t>Climate change</a:t>
            </a:r>
            <a:br>
              <a:rPr lang="en-US" sz="2000">
                <a:latin typeface="Arial Narrow"/>
              </a:rPr>
            </a:br>
            <a:r>
              <a:rPr lang="en-US" sz="2000">
                <a:latin typeface="Arial Narrow"/>
              </a:rPr>
              <a:t>Digitalization</a:t>
            </a:r>
            <a:br>
              <a:rPr lang="en-US" sz="2000">
                <a:latin typeface="Arial Narrow"/>
              </a:rPr>
            </a:br>
            <a:r>
              <a:rPr lang="en-US" sz="2000">
                <a:latin typeface="Arial Narrow"/>
              </a:rPr>
              <a:t>Demographic changes</a:t>
            </a:r>
            <a:endParaRPr/>
          </a:p>
          <a:p>
            <a:pPr marL="0" indent="0">
              <a:buNone/>
              <a:defRPr/>
            </a:pPr>
            <a:r>
              <a:rPr lang="en-US" sz="2000">
                <a:latin typeface="Arial Narrow"/>
              </a:rPr>
              <a:t>In addition, </a:t>
            </a:r>
            <a:endParaRPr/>
          </a:p>
          <a:p>
            <a:pPr>
              <a:defRPr/>
            </a:pPr>
            <a:r>
              <a:rPr lang="en-US" sz="2000">
                <a:latin typeface="Arial Narrow"/>
              </a:rPr>
              <a:t>New security situation and military rearmament and greater focus on preparedness</a:t>
            </a:r>
            <a:endParaRPr lang="en-GB" sz="2000"/>
          </a:p>
        </p:txBody>
      </p:sp>
      <p:sp>
        <p:nvSpPr>
          <p:cNvPr id="468227630" name="Slide Number Placeholder 3"/>
          <p:cNvSpPr>
            <a:spLocks noGrp="1"/>
          </p:cNvSpPr>
          <p:nvPr>
            <p:ph type="sldNum" sz="quarter" idx="12"/>
          </p:nvPr>
        </p:nvSpPr>
        <p:spPr bwMode="auto"/>
        <p:txBody>
          <a:bodyPr/>
          <a:lstStyle/>
          <a:p>
            <a:pPr>
              <a:defRPr/>
            </a:pPr>
            <a:fld id="{C3FAF1D1-79C1-9D49-839F-729F0DFA8ED0}" type="slidenum">
              <a:rPr lang="en-GB"/>
              <a:t>4</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5239541" name="Title 1"/>
          <p:cNvSpPr>
            <a:spLocks noGrp="1"/>
          </p:cNvSpPr>
          <p:nvPr>
            <p:ph type="title"/>
          </p:nvPr>
        </p:nvSpPr>
        <p:spPr bwMode="auto"/>
        <p:txBody>
          <a:bodyPr/>
          <a:lstStyle/>
          <a:p>
            <a:pPr>
              <a:defRPr/>
            </a:pPr>
            <a:r>
              <a:rPr lang="sv-SE">
                <a:latin typeface="Arial Narrow"/>
              </a:rPr>
              <a:t>A </a:t>
            </a:r>
            <a:r>
              <a:rPr lang="sv-SE">
                <a:latin typeface="Arial Narrow"/>
              </a:rPr>
              <a:t>model</a:t>
            </a:r>
            <a:endParaRPr lang="en-GB"/>
          </a:p>
        </p:txBody>
      </p:sp>
      <p:sp>
        <p:nvSpPr>
          <p:cNvPr id="1417229817" name="Slide Number Placeholder 3"/>
          <p:cNvSpPr>
            <a:spLocks noGrp="1"/>
          </p:cNvSpPr>
          <p:nvPr>
            <p:ph type="sldNum" sz="quarter" idx="12"/>
          </p:nvPr>
        </p:nvSpPr>
        <p:spPr bwMode="auto"/>
        <p:txBody>
          <a:bodyPr/>
          <a:lstStyle/>
          <a:p>
            <a:pPr>
              <a:defRPr/>
            </a:pPr>
            <a:fld id="{C3FAF1D1-79C1-9D49-839F-729F0DFA8ED0}" type="slidenum">
              <a:rPr lang="en-GB"/>
              <a:t>5</a:t>
            </a:fld>
            <a:endParaRPr lang="en-GB"/>
          </a:p>
        </p:txBody>
      </p:sp>
      <p:pic>
        <p:nvPicPr>
          <p:cNvPr id="879956411" name="Content Placeholder 6"/>
          <p:cNvPicPr>
            <a:picLocks noChangeAspect="1" noGrp="1"/>
          </p:cNvPicPr>
          <p:nvPr>
            <p:ph idx="1"/>
          </p:nvPr>
        </p:nvPicPr>
        <p:blipFill rotWithShape="1">
          <a:blip r:embed="rId3"/>
          <a:stretch/>
        </p:blipFill>
        <p:spPr bwMode="auto">
          <a:xfrm>
            <a:off x="838200" y="1690688"/>
            <a:ext cx="8843682" cy="474963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49839314" name="Title 1"/>
          <p:cNvSpPr>
            <a:spLocks noGrp="1"/>
          </p:cNvSpPr>
          <p:nvPr>
            <p:ph type="title"/>
          </p:nvPr>
        </p:nvSpPr>
        <p:spPr bwMode="auto"/>
        <p:txBody>
          <a:bodyPr/>
          <a:lstStyle/>
          <a:p>
            <a:pPr>
              <a:defRPr/>
            </a:pPr>
            <a:r>
              <a:rPr lang="en-US">
                <a:latin typeface="Arial Narrow"/>
              </a:rPr>
              <a:t>Included countries and case studies</a:t>
            </a:r>
            <a:endParaRPr lang="en-GB"/>
          </a:p>
        </p:txBody>
      </p:sp>
      <p:sp>
        <p:nvSpPr>
          <p:cNvPr id="11148404" name="Slide Number Placeholder 3"/>
          <p:cNvSpPr>
            <a:spLocks noGrp="1"/>
          </p:cNvSpPr>
          <p:nvPr>
            <p:ph type="sldNum" sz="quarter" idx="12"/>
          </p:nvPr>
        </p:nvSpPr>
        <p:spPr bwMode="auto"/>
        <p:txBody>
          <a:bodyPr/>
          <a:lstStyle/>
          <a:p>
            <a:pPr>
              <a:defRPr/>
            </a:pPr>
            <a:fld id="{C3FAF1D1-79C1-9D49-839F-729F0DFA8ED0}" type="slidenum">
              <a:rPr lang="en-GB"/>
              <a:t>6</a:t>
            </a:fld>
            <a:endParaRPr lang="en-GB"/>
          </a:p>
        </p:txBody>
      </p:sp>
      <p:sp>
        <p:nvSpPr>
          <p:cNvPr id="1119157299" name="Content Placeholder 4"/>
          <p:cNvSpPr>
            <a:spLocks noGrp="1"/>
          </p:cNvSpPr>
          <p:nvPr>
            <p:ph idx="1"/>
          </p:nvPr>
        </p:nvSpPr>
        <p:spPr bwMode="auto"/>
        <p:txBody>
          <a:bodyPr/>
          <a:lstStyle/>
          <a:p>
            <a:pPr>
              <a:defRPr/>
            </a:pPr>
            <a:endParaRPr lang="sv-SE"/>
          </a:p>
        </p:txBody>
      </p:sp>
      <p:pic>
        <p:nvPicPr>
          <p:cNvPr id="2033913237" name="Picture 7"/>
          <p:cNvPicPr>
            <a:picLocks noChangeAspect="1"/>
          </p:cNvPicPr>
          <p:nvPr/>
        </p:nvPicPr>
        <p:blipFill rotWithShape="1">
          <a:blip r:embed="rId3"/>
          <a:stretch/>
        </p:blipFill>
        <p:spPr bwMode="auto">
          <a:xfrm>
            <a:off x="838200" y="1384315"/>
            <a:ext cx="8606955" cy="523395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52776064" name="Title 1"/>
          <p:cNvSpPr>
            <a:spLocks noGrp="1"/>
          </p:cNvSpPr>
          <p:nvPr>
            <p:ph type="title"/>
          </p:nvPr>
        </p:nvSpPr>
        <p:spPr bwMode="auto"/>
        <p:txBody>
          <a:bodyPr/>
          <a:lstStyle/>
          <a:p>
            <a:pPr>
              <a:defRPr/>
            </a:pPr>
            <a:r>
              <a:rPr lang="en-US">
                <a:latin typeface="Arial Narrow"/>
              </a:rPr>
              <a:t>Social spaces at national, regional and local level</a:t>
            </a:r>
            <a:endParaRPr lang="en-GB"/>
          </a:p>
        </p:txBody>
      </p:sp>
      <p:sp>
        <p:nvSpPr>
          <p:cNvPr id="1211171113" name="Content Placeholder 2"/>
          <p:cNvSpPr>
            <a:spLocks noGrp="1"/>
          </p:cNvSpPr>
          <p:nvPr>
            <p:ph idx="1"/>
          </p:nvPr>
        </p:nvSpPr>
        <p:spPr bwMode="auto">
          <a:xfrm>
            <a:off x="838198" y="1825625"/>
            <a:ext cx="11562185" cy="4351338"/>
          </a:xfrm>
        </p:spPr>
        <p:txBody>
          <a:bodyPr>
            <a:noAutofit/>
          </a:bodyPr>
          <a:lstStyle/>
          <a:p>
            <a:pPr marL="0" indent="0">
              <a:buNone/>
              <a:defRPr/>
            </a:pPr>
            <a:r>
              <a:rPr lang="en-US" sz="2200">
                <a:latin typeface="Arial Narrow"/>
              </a:rPr>
              <a:t>A central idea in the project is that social dimensions must be taken more into account in studies of rural areas:</a:t>
            </a:r>
            <a:endParaRPr/>
          </a:p>
          <a:p>
            <a:pPr marL="0" indent="0">
              <a:buNone/>
              <a:defRPr/>
            </a:pPr>
            <a:r>
              <a:rPr lang="en-US" sz="2000">
                <a:latin typeface="Arial Narrow"/>
              </a:rPr>
              <a:t>Rural areas are understood as local social spaces in line with Bourdieu's idea of the social space.</a:t>
            </a:r>
            <a:endParaRPr lang="sv-SE" sz="2000">
              <a:latin typeface="Arial Narrow"/>
            </a:endParaRPr>
          </a:p>
          <a:p>
            <a:pPr marL="342900" indent="-342900">
              <a:defRPr/>
            </a:pPr>
            <a:r>
              <a:rPr lang="en-US" sz="2000">
                <a:latin typeface="Arial Narrow"/>
              </a:rPr>
              <a:t>Important to understand the relationship between the national, regional and local, which gives different configurations</a:t>
            </a:r>
            <a:endParaRPr lang="sv-SE" sz="2000">
              <a:latin typeface="Arial Narrow"/>
            </a:endParaRPr>
          </a:p>
          <a:p>
            <a:pPr marL="800100" lvl="1" indent="-342900">
              <a:defRPr/>
            </a:pPr>
            <a:r>
              <a:rPr lang="en-US" sz="1600">
                <a:latin typeface="Arial Narrow"/>
              </a:rPr>
              <a:t>Dominant positions in the local, but dominated in the national</a:t>
            </a:r>
            <a:br>
              <a:rPr lang="en-US" sz="1600">
                <a:latin typeface="Arial Narrow"/>
              </a:rPr>
            </a:br>
            <a:r>
              <a:rPr lang="en-US" sz="1600">
                <a:latin typeface="Arial Narrow"/>
              </a:rPr>
              <a:t>Dominated positions in the local, but dominant in the national</a:t>
            </a:r>
            <a:br>
              <a:rPr lang="en-US" sz="1600">
                <a:latin typeface="Arial Narrow"/>
              </a:rPr>
            </a:br>
            <a:r>
              <a:rPr lang="en-US" sz="1600">
                <a:latin typeface="Arial Narrow"/>
              </a:rPr>
              <a:t>Doubly dominated locally and nationally</a:t>
            </a:r>
            <a:endParaRPr lang="sv-SE" sz="1600">
              <a:latin typeface="Arial Narrow"/>
            </a:endParaRPr>
          </a:p>
          <a:p>
            <a:pPr marL="342900" indent="-342900">
              <a:defRPr/>
            </a:pPr>
            <a:r>
              <a:rPr lang="en-US" sz="2000">
                <a:latin typeface="Arial Narrow"/>
              </a:rPr>
              <a:t>What are general assets? What are more restricted assets? What are the reach of the assets?</a:t>
            </a:r>
            <a:r>
              <a:rPr lang="sv-SE" sz="2000">
                <a:latin typeface="Arial Narrow"/>
              </a:rPr>
              <a:t> </a:t>
            </a:r>
            <a:endParaRPr/>
          </a:p>
          <a:p>
            <a:pPr marL="342900" indent="-342900">
              <a:defRPr/>
            </a:pPr>
            <a:r>
              <a:rPr lang="sv-SE" sz="2000">
                <a:latin typeface="Arial Narrow"/>
              </a:rPr>
              <a:t>Conflict</a:t>
            </a:r>
            <a:r>
              <a:rPr lang="sv-SE" sz="2000">
                <a:latin typeface="Arial Narrow"/>
              </a:rPr>
              <a:t> areas and dimensions:</a:t>
            </a:r>
            <a:endParaRPr/>
          </a:p>
          <a:p>
            <a:pPr marL="800100" lvl="1" indent="-342900">
              <a:defRPr/>
            </a:pPr>
            <a:r>
              <a:rPr lang="en-US" sz="1600">
                <a:latin typeface="Arial Narrow"/>
              </a:rPr>
              <a:t>Permanent and part-time residents</a:t>
            </a:r>
            <a:br>
              <a:rPr lang="en-US" sz="1600">
                <a:latin typeface="Arial Narrow"/>
              </a:rPr>
            </a:br>
            <a:r>
              <a:rPr lang="en-US" sz="1600">
                <a:latin typeface="Arial Narrow"/>
              </a:rPr>
              <a:t>Established and settlers</a:t>
            </a:r>
            <a:br>
              <a:rPr lang="en-US" sz="1600">
                <a:latin typeface="Arial Narrow"/>
              </a:rPr>
            </a:br>
            <a:r>
              <a:rPr lang="en-US" sz="1600">
                <a:latin typeface="Arial Narrow"/>
              </a:rPr>
              <a:t>Indigenous peoples and colonizers</a:t>
            </a:r>
            <a:br>
              <a:rPr lang="en-US" sz="1600">
                <a:latin typeface="Arial Narrow"/>
              </a:rPr>
            </a:br>
            <a:r>
              <a:rPr lang="en-US" sz="1600">
                <a:latin typeface="Arial Narrow"/>
              </a:rPr>
              <a:t>Local, regional, national</a:t>
            </a:r>
            <a:br>
              <a:rPr lang="en-US" sz="1600">
                <a:latin typeface="Arial Narrow"/>
              </a:rPr>
            </a:br>
            <a:r>
              <a:rPr lang="en-US" sz="1600">
                <a:latin typeface="Arial Narrow"/>
              </a:rPr>
              <a:t>Economic, cultural, environmental, local, security interests</a:t>
            </a:r>
            <a:endParaRPr lang="sv-SE" sz="1600">
              <a:latin typeface="Arial Narrow"/>
            </a:endParaRPr>
          </a:p>
          <a:p>
            <a:pPr marL="342900" indent="-342900">
              <a:defRPr/>
            </a:pPr>
            <a:r>
              <a:rPr lang="en-US" sz="2000">
                <a:latin typeface="Arial Narrow"/>
              </a:rPr>
              <a:t>Method: register data in combination with questionnaire, interviews and documents; Geometric data analysis and case studies.</a:t>
            </a:r>
            <a:r>
              <a:rPr lang="en-US" sz="2000" b="1">
                <a:latin typeface="Arial Narrow"/>
              </a:rPr>
              <a:t> </a:t>
            </a:r>
            <a:endParaRPr lang="en-US" sz="2000">
              <a:latin typeface="Arial Narrow"/>
            </a:endParaRPr>
          </a:p>
          <a:p>
            <a:pPr>
              <a:defRPr/>
            </a:pPr>
            <a:endParaRPr lang="en-GB" sz="2000"/>
          </a:p>
        </p:txBody>
      </p:sp>
      <p:sp>
        <p:nvSpPr>
          <p:cNvPr id="1713351728" name="Slide Number Placeholder 3"/>
          <p:cNvSpPr>
            <a:spLocks noGrp="1"/>
          </p:cNvSpPr>
          <p:nvPr>
            <p:ph type="sldNum" sz="quarter" idx="12"/>
          </p:nvPr>
        </p:nvSpPr>
        <p:spPr bwMode="auto"/>
        <p:txBody>
          <a:bodyPr/>
          <a:lstStyle/>
          <a:p>
            <a:pPr>
              <a:defRPr/>
            </a:pPr>
            <a:fld id="{C3FAF1D1-79C1-9D49-839F-729F0DFA8ED0}" type="slidenum">
              <a:rPr lang="en-GB"/>
              <a:t>7</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0154878" name="Title 1"/>
          <p:cNvSpPr>
            <a:spLocks noGrp="1"/>
          </p:cNvSpPr>
          <p:nvPr>
            <p:ph type="title"/>
          </p:nvPr>
        </p:nvSpPr>
        <p:spPr bwMode="auto"/>
        <p:txBody>
          <a:bodyPr/>
          <a:lstStyle/>
          <a:p>
            <a:pPr>
              <a:defRPr/>
            </a:pPr>
            <a:r>
              <a:rPr lang="en-US">
                <a:latin typeface="Arial Narrow"/>
              </a:rPr>
              <a:t>Three analytical levels: physical, social and symbolic</a:t>
            </a:r>
            <a:endParaRPr lang="en-GB"/>
          </a:p>
        </p:txBody>
      </p:sp>
      <p:sp>
        <p:nvSpPr>
          <p:cNvPr id="1503293052" name="Content Placeholder 2"/>
          <p:cNvSpPr>
            <a:spLocks noGrp="1"/>
          </p:cNvSpPr>
          <p:nvPr>
            <p:ph idx="1"/>
          </p:nvPr>
        </p:nvSpPr>
        <p:spPr bwMode="auto">
          <a:xfrm>
            <a:off x="838198" y="1825625"/>
            <a:ext cx="11084859" cy="4351338"/>
          </a:xfrm>
        </p:spPr>
        <p:txBody>
          <a:bodyPr>
            <a:noAutofit/>
          </a:bodyPr>
          <a:lstStyle/>
          <a:p>
            <a:pPr marL="0" indent="0">
              <a:buNone/>
              <a:defRPr/>
            </a:pPr>
            <a:r>
              <a:rPr lang="en-US" sz="2200">
                <a:latin typeface="Arial Narrow"/>
              </a:rPr>
              <a:t>From a </a:t>
            </a:r>
            <a:r>
              <a:rPr lang="en-US" sz="2200">
                <a:latin typeface="Arial Narrow"/>
              </a:rPr>
              <a:t>Bourdieuan</a:t>
            </a:r>
            <a:r>
              <a:rPr lang="en-US" sz="2200">
                <a:latin typeface="Arial Narrow"/>
              </a:rPr>
              <a:t> idea of the study of social spaces, three basic analytical levels can be distinguished</a:t>
            </a:r>
            <a:endParaRPr lang="sv-SE" sz="2200">
              <a:latin typeface="Arial Narrow"/>
            </a:endParaRPr>
          </a:p>
          <a:p>
            <a:pPr marL="342900" indent="-342900">
              <a:defRPr/>
            </a:pPr>
            <a:r>
              <a:rPr lang="en-US" sz="2000">
                <a:latin typeface="Arial Narrow"/>
              </a:rPr>
              <a:t>A physical, geographical level that includes things such as</a:t>
            </a:r>
            <a:r>
              <a:rPr lang="sv-SE" sz="2000">
                <a:latin typeface="Arial Narrow"/>
              </a:rPr>
              <a:t> </a:t>
            </a:r>
            <a:endParaRPr/>
          </a:p>
          <a:p>
            <a:pPr marL="800100" lvl="1" indent="-342900">
              <a:defRPr/>
            </a:pPr>
            <a:r>
              <a:rPr lang="en-US" sz="1600">
                <a:latin typeface="Arial Narrow"/>
              </a:rPr>
              <a:t>the location of the countryside in the national space, i.e. distance to national </a:t>
            </a:r>
            <a:r>
              <a:rPr lang="en-US" sz="1600">
                <a:latin typeface="Arial Narrow"/>
              </a:rPr>
              <a:t>centres</a:t>
            </a:r>
            <a:r>
              <a:rPr lang="en-US" sz="1600">
                <a:latin typeface="Arial Narrow"/>
              </a:rPr>
              <a:t>, </a:t>
            </a:r>
            <a:br>
              <a:rPr lang="en-US" sz="1600">
                <a:latin typeface="Arial Narrow"/>
              </a:rPr>
            </a:br>
            <a:r>
              <a:rPr lang="en-US" sz="1600">
                <a:latin typeface="Arial Narrow"/>
              </a:rPr>
              <a:t>climate-wise, cultivation zone, vegetation, cultural landscape, etc.</a:t>
            </a:r>
            <a:endParaRPr lang="sv-SE" sz="1600">
              <a:latin typeface="Arial Narrow"/>
            </a:endParaRPr>
          </a:p>
          <a:p>
            <a:pPr marL="342900" indent="-342900">
              <a:defRPr/>
            </a:pPr>
            <a:r>
              <a:rPr lang="en-US" sz="2000">
                <a:latin typeface="Arial Narrow"/>
              </a:rPr>
              <a:t>A social, demographic, economic and political dimension that includes</a:t>
            </a:r>
            <a:r>
              <a:rPr lang="sv-SE" sz="2000">
                <a:latin typeface="Arial Narrow"/>
              </a:rPr>
              <a:t> </a:t>
            </a:r>
            <a:endParaRPr/>
          </a:p>
          <a:p>
            <a:pPr marL="800100" lvl="1" indent="-342900">
              <a:defRPr/>
            </a:pPr>
            <a:r>
              <a:rPr lang="en-US" sz="1600">
                <a:latin typeface="Arial Narrow"/>
              </a:rPr>
              <a:t>population density and composition demographic, age, sex, national origin</a:t>
            </a:r>
            <a:br>
              <a:rPr lang="en-US" sz="1600">
                <a:latin typeface="Arial Narrow"/>
              </a:rPr>
            </a:br>
            <a:r>
              <a:rPr lang="en-US" sz="1600">
                <a:latin typeface="Arial Narrow"/>
              </a:rPr>
              <a:t>Industrial structure, relationship between industry, basic industry and services</a:t>
            </a:r>
            <a:br>
              <a:rPr lang="en-US" sz="1600">
                <a:latin typeface="Arial Narrow"/>
              </a:rPr>
            </a:br>
            <a:r>
              <a:rPr lang="en-US" sz="1600">
                <a:latin typeface="Arial Narrow"/>
              </a:rPr>
              <a:t>social composition, central groups, local elites, conflicts and collaborations</a:t>
            </a:r>
            <a:br>
              <a:rPr lang="en-US" sz="1600">
                <a:latin typeface="Arial Narrow"/>
              </a:rPr>
            </a:br>
            <a:r>
              <a:rPr lang="en-US" sz="1600">
                <a:latin typeface="Arial Narrow"/>
              </a:rPr>
              <a:t>economic development, trends, distribution and vulnerability</a:t>
            </a:r>
            <a:br>
              <a:rPr lang="en-US" sz="1600">
                <a:latin typeface="Arial Narrow"/>
              </a:rPr>
            </a:br>
            <a:r>
              <a:rPr lang="en-US" sz="1600">
                <a:latin typeface="Arial Narrow"/>
              </a:rPr>
              <a:t>education, level and orientation, access to education, specific traditions</a:t>
            </a:r>
            <a:br>
              <a:rPr lang="en-US" sz="1600">
                <a:latin typeface="Arial Narrow"/>
              </a:rPr>
            </a:br>
            <a:r>
              <a:rPr lang="en-US" sz="1600">
                <a:latin typeface="Arial Narrow"/>
              </a:rPr>
              <a:t>Political</a:t>
            </a:r>
            <a:r>
              <a:rPr lang="sv-SE" sz="1600">
                <a:latin typeface="Arial Narrow"/>
              </a:rPr>
              <a:t> </a:t>
            </a:r>
            <a:endParaRPr/>
          </a:p>
          <a:p>
            <a:pPr marL="342900" indent="-342900">
              <a:defRPr/>
            </a:pPr>
            <a:r>
              <a:rPr lang="sv-SE" sz="2000">
                <a:latin typeface="Arial Narrow"/>
              </a:rPr>
              <a:t>A </a:t>
            </a:r>
            <a:r>
              <a:rPr lang="sv-SE" sz="2000">
                <a:latin typeface="Arial Narrow"/>
              </a:rPr>
              <a:t>symbolic</a:t>
            </a:r>
            <a:r>
              <a:rPr lang="sv-SE" sz="2000">
                <a:latin typeface="Arial Narrow"/>
              </a:rPr>
              <a:t>, </a:t>
            </a:r>
            <a:r>
              <a:rPr lang="sv-SE" sz="2000">
                <a:latin typeface="Arial Narrow"/>
              </a:rPr>
              <a:t>including</a:t>
            </a:r>
            <a:endParaRPr lang="sv-SE" sz="2000">
              <a:latin typeface="Arial Narrow"/>
            </a:endParaRPr>
          </a:p>
          <a:p>
            <a:pPr marL="800100" lvl="1" indent="-342900">
              <a:defRPr/>
            </a:pPr>
            <a:r>
              <a:rPr lang="en-US" sz="1600">
                <a:latin typeface="Arial Narrow"/>
              </a:rPr>
              <a:t>Perceptions of the countryside</a:t>
            </a:r>
            <a:br>
              <a:rPr lang="en-US" sz="1600">
                <a:latin typeface="Arial Narrow"/>
              </a:rPr>
            </a:br>
            <a:r>
              <a:rPr lang="en-US" sz="1600">
                <a:latin typeface="Arial Narrow"/>
              </a:rPr>
              <a:t>History</a:t>
            </a:r>
            <a:br>
              <a:rPr lang="en-US" sz="1600">
                <a:latin typeface="Arial Narrow"/>
              </a:rPr>
            </a:br>
            <a:r>
              <a:rPr lang="en-US" sz="1600">
                <a:latin typeface="Arial Narrow"/>
              </a:rPr>
              <a:t>Culture and value systems</a:t>
            </a:r>
            <a:br>
              <a:rPr lang="en-US" sz="1600">
                <a:latin typeface="Arial Narrow"/>
              </a:rPr>
            </a:br>
            <a:r>
              <a:rPr lang="en-US" sz="1600">
                <a:latin typeface="Arial Narrow"/>
              </a:rPr>
              <a:t>Religion</a:t>
            </a:r>
            <a:endParaRPr lang="sv-SE" sz="1600">
              <a:latin typeface="Arial Narrow"/>
            </a:endParaRPr>
          </a:p>
        </p:txBody>
      </p:sp>
      <p:sp>
        <p:nvSpPr>
          <p:cNvPr id="1602589286" name="Slide Number Placeholder 3"/>
          <p:cNvSpPr>
            <a:spLocks noGrp="1"/>
          </p:cNvSpPr>
          <p:nvPr>
            <p:ph type="sldNum" sz="quarter" idx="12"/>
          </p:nvPr>
        </p:nvSpPr>
        <p:spPr bwMode="auto"/>
        <p:txBody>
          <a:bodyPr/>
          <a:lstStyle/>
          <a:p>
            <a:pPr>
              <a:defRPr/>
            </a:pPr>
            <a:fld id="{C3FAF1D1-79C1-9D49-839F-729F0DFA8ED0}" type="slidenum">
              <a:rPr lang="en-GB"/>
              <a:t>8</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11106856" name="Title 1"/>
          <p:cNvSpPr>
            <a:spLocks noGrp="1"/>
          </p:cNvSpPr>
          <p:nvPr>
            <p:ph type="title"/>
          </p:nvPr>
        </p:nvSpPr>
        <p:spPr bwMode="auto"/>
        <p:txBody>
          <a:bodyPr/>
          <a:lstStyle/>
          <a:p>
            <a:pPr>
              <a:defRPr/>
            </a:pPr>
            <a:r>
              <a:rPr lang="en-US">
                <a:latin typeface="Arial Narrow"/>
              </a:rPr>
              <a:t>The perception of the countryside – negative perceptions and images</a:t>
            </a:r>
            <a:endParaRPr lang="en-GB"/>
          </a:p>
        </p:txBody>
      </p:sp>
      <p:sp>
        <p:nvSpPr>
          <p:cNvPr id="1389645122" name="Content Placeholder 2"/>
          <p:cNvSpPr>
            <a:spLocks noGrp="1"/>
          </p:cNvSpPr>
          <p:nvPr>
            <p:ph idx="1"/>
          </p:nvPr>
        </p:nvSpPr>
        <p:spPr bwMode="auto">
          <a:xfrm>
            <a:off x="838198" y="1825625"/>
            <a:ext cx="11084859" cy="4351338"/>
          </a:xfrm>
        </p:spPr>
        <p:txBody>
          <a:bodyPr>
            <a:noAutofit/>
          </a:bodyPr>
          <a:lstStyle/>
          <a:p>
            <a:pPr marL="342900" indent="-342900">
              <a:defRPr/>
            </a:pPr>
            <a:r>
              <a:rPr lang="en-US" sz="2200">
                <a:latin typeface="Arial Narrow"/>
              </a:rPr>
              <a:t>Depopulation leads to reduced economic viability, which in turn results in poorer services, healthcare, education, etc., which leads to a further reduction in the population. </a:t>
            </a:r>
            <a:br>
              <a:rPr lang="en-US" sz="2200">
                <a:latin typeface="Arial Narrow"/>
              </a:rPr>
            </a:br>
            <a:r>
              <a:rPr lang="en-US" sz="2200">
                <a:latin typeface="Arial Narrow"/>
              </a:rPr>
              <a:t>Poorer health, more unemployment, greater social problems, poverty, social misery, etc. </a:t>
            </a:r>
            <a:br>
              <a:rPr lang="en-US" sz="2200">
                <a:latin typeface="Arial Narrow"/>
              </a:rPr>
            </a:br>
            <a:r>
              <a:rPr lang="en-US" sz="2200">
                <a:latin typeface="Arial Narrow"/>
              </a:rPr>
              <a:t>Politically stigmatized, lower level of voters, larger proportions who vote for parties of discontent, lower trust in authorities, politicians, science, etc.</a:t>
            </a:r>
            <a:br>
              <a:rPr lang="en-US" sz="2200">
                <a:latin typeface="Arial Narrow"/>
              </a:rPr>
            </a:br>
            <a:r>
              <a:rPr lang="en-US" sz="2200">
                <a:latin typeface="Arial Narrow"/>
              </a:rPr>
              <a:t>Low level of education, lower grades, lower transition to higher education, poorer access to education</a:t>
            </a:r>
            <a:br>
              <a:rPr lang="en-US" sz="2200">
                <a:latin typeface="Arial Narrow"/>
              </a:rPr>
            </a:br>
            <a:r>
              <a:rPr lang="en-US" sz="2200">
                <a:latin typeface="Arial Narrow"/>
              </a:rPr>
              <a:t>Low participation in cultural activities, poorer range of culture.</a:t>
            </a:r>
            <a:endParaRPr lang="sv-SE" sz="2200">
              <a:latin typeface="Arial Narrow"/>
            </a:endParaRPr>
          </a:p>
        </p:txBody>
      </p:sp>
      <p:sp>
        <p:nvSpPr>
          <p:cNvPr id="1047546910" name="Slide Number Placeholder 3"/>
          <p:cNvSpPr>
            <a:spLocks noGrp="1"/>
          </p:cNvSpPr>
          <p:nvPr>
            <p:ph type="sldNum" sz="quarter" idx="12"/>
          </p:nvPr>
        </p:nvSpPr>
        <p:spPr bwMode="auto"/>
        <p:txBody>
          <a:bodyPr/>
          <a:lstStyle/>
          <a:p>
            <a:pPr>
              <a:defRPr/>
            </a:pPr>
            <a:fld id="{C3FAF1D1-79C1-9D49-839F-729F0DFA8ED0}" type="slidenum">
              <a:rPr lang="en-GB"/>
              <a:t>9</a:t>
            </a:fld>
            <a:endParaRPr lang="en-GB"/>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5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Ruralitic">
      <a:dk1>
        <a:srgbClr val="000000"/>
      </a:dk1>
      <a:lt1>
        <a:srgbClr val="FFFFFF"/>
      </a:lt1>
      <a:dk2>
        <a:srgbClr val="4B4E6C"/>
      </a:dk2>
      <a:lt2>
        <a:srgbClr val="E8E8E8"/>
      </a:lt2>
      <a:accent1>
        <a:srgbClr val="E9792E"/>
      </a:accent1>
      <a:accent2>
        <a:srgbClr val="698E79"/>
      </a:accent2>
      <a:accent3>
        <a:srgbClr val="A3D3DE"/>
      </a:accent3>
      <a:accent4>
        <a:srgbClr val="EFBE50"/>
      </a:accent4>
      <a:accent5>
        <a:srgbClr val="E9792E"/>
      </a:accent5>
      <a:accent6>
        <a:srgbClr val="698E79"/>
      </a:accent6>
      <a:hlink>
        <a:srgbClr val="4B4E6C"/>
      </a:hlink>
      <a:folHlink>
        <a:srgbClr val="4B4E6C"/>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xml version="1.0" encoding="UTF-8" standalone="yes"?><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3F2A36F01AB43ACC43F089E4712E9" ma:contentTypeVersion="2" ma:contentTypeDescription="Create a new document." ma:contentTypeScope="" ma:versionID="0fbf03e1b36a70d64400d17018265d7b">
  <xsd:schema xmlns:xsd="http://www.w3.org/2001/XMLSchema" xmlns:xs="http://www.w3.org/2001/XMLSchema" xmlns:p="http://schemas.microsoft.com/office/2006/metadata/properties" xmlns:ns2="e52c6466-c689-41ed-8fe8-8efc021c1ee8" targetNamespace="http://schemas.microsoft.com/office/2006/metadata/properties" ma:root="true" ma:fieldsID="ccebf062282d757c4b4c587aa27b2602" ns2:_="">
    <xsd:import namespace="e52c6466-c689-41ed-8fe8-8efc021c1e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c6466-c689-41ed-8fe8-8efc021c1e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46B0-1DAD-48C5-A1FA-5493B556C254">
  <ds:schemaRefs>
    <ds:schemaRef ds:uri="http://schemas.microsoft.com/sharepoint/v3/contenttype/forms"/>
  </ds:schemaRefs>
</ds:datastoreItem>
</file>

<file path=customXml/itemProps2.xml><?xml version="1.0" encoding="utf-8"?>
<ds:datastoreItem xmlns:ds="http://schemas.openxmlformats.org/officeDocument/2006/customXml" ds:itemID="4AFFE0BF-F4D1-458B-9CFD-71C97069BA8F">
  <ds:schemaRefs>
    <ds:schemaRef ds:uri="http://schemas.microsoft.com/office/2006/metadata/properties"/>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9531BF4F-1ECA-4ACD-9594-C707A128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c6466-c689-41ed-8fe8-8efc021c1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0</TotalTime>
  <Words>0</Words>
  <Application>ONLYOFFICE/9.4.0.129</Application>
  <PresentationFormat>On-screen Show (4:3)</PresentationFormat>
  <Paragraphs>0</Paragraphs>
  <Slides>31</Slides>
  <Notes>31</Notes>
  <HiddenSlides>0</HiddenSlides>
  <MMClips>2</MMClips>
  <ScaleCrop>0</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 van Kan</dc:creator>
  <cp:lastModifiedBy/>
  <cp:revision>20</cp:revision>
  <dcterms:created xsi:type="dcterms:W3CDTF">2025-02-03T14:50:53Z</dcterms:created>
  <dcterms:modified xsi:type="dcterms:W3CDTF">2026-05-26T07:05:41Z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0x0101000713F2A36F01AB43ACC43F089E4712E9</vt:lpwstr>
  </property>
</Properties>
</file>